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Arim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B1DBD0-2881-42F7-9656-6FD701C3EBFE}">
  <a:tblStyle styleId="{8CB1DBD0-2881-42F7-9656-6FD701C3E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BF18EAD-E6D5-4B09-BBC8-745EAE355F5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934F6E9-E1E1-4BD4-BD28-14BE3ACDE36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italic.fntdata"/><Relationship Id="rId20" Type="http://schemas.openxmlformats.org/officeDocument/2006/relationships/slide" Target="slides/slide15.xml"/><Relationship Id="rId41" Type="http://schemas.openxmlformats.org/officeDocument/2006/relationships/font" Target="fonts/Arim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rimo-bold.fntdata"/><Relationship Id="rId16" Type="http://schemas.openxmlformats.org/officeDocument/2006/relationships/slide" Target="slides/slide11.xml"/><Relationship Id="rId38" Type="http://schemas.openxmlformats.org/officeDocument/2006/relationships/font" Target="fonts/Arim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ae420aaa8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ae420aaa8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75abfcc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75abfcc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69363ac3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69363ac3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c31896cf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c31896cf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69363ac3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69363ac3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69363ac3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69363ac3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a2635158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a263515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69363ac3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69363ac3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69363ac3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69363ac3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69363ac3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69363ac3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00423a5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00423a5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00423a50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e00423a50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b5c0e099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b5c0e099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a2dffda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2a2dffda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a2dffdaf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a2dffda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b5c0e099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b5c0e099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00423a50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00423a50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e00423a50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e00423a50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3a2635158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3a2635158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00423a50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e00423a50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00423a50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e00423a50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00423a50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00423a50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00423a50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e00423a50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72c6a36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372c6a36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5f3ee3586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75f3ee3586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9363ac3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69363ac3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78acc6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78acc6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69363ac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69363ac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69363ac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69363ac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ae420aaa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ae420aaa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ae420aaa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ae420aaa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">
  <p:cSld name="BLANK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12556" t="0"/>
          <a:stretch/>
        </p:blipFill>
        <p:spPr>
          <a:xfrm>
            <a:off x="0" y="0"/>
            <a:ext cx="449752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1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11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6" name="Google Shape;66;p11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3">
  <p:cSld name="BLANK_1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4950" r="30587" t="0"/>
          <a:stretch/>
        </p:blipFill>
        <p:spPr>
          <a:xfrm>
            <a:off x="-457202" y="0"/>
            <a:ext cx="4967373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2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2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72" name="Google Shape;72;p12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2">
  <p:cSld name="BLANK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878" y="-1222590"/>
            <a:ext cx="4571849" cy="68594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3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3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78" name="Google Shape;78;p1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slide met foto als achtergrond">
  <p:cSld name="BLANK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2">
            <a:alphaModFix/>
          </a:blip>
          <a:srcRect b="10984" l="0" r="0" t="0"/>
          <a:stretch/>
        </p:blipFill>
        <p:spPr>
          <a:xfrm>
            <a:off x="152400" y="0"/>
            <a:ext cx="8991601" cy="533573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1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60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3750150" y="3196000"/>
            <a:ext cx="50823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359175" y="4672525"/>
            <a:ext cx="54732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367225"/>
            <a:ext cx="1267100" cy="6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38125"/>
            <a:ext cx="1857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8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b="1" sz="2000">
                <a:solidFill>
                  <a:srgbClr val="004B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1800"/>
              <a:buNone/>
              <a:defRPr b="1" sz="18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8748750" y="4916875"/>
            <a:ext cx="2265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B53"/>
              </a:buClr>
              <a:buSzPts val="2000"/>
              <a:buNone/>
              <a:defRPr sz="2000">
                <a:solidFill>
                  <a:srgbClr val="004B53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400"/>
              <a:buChar char="●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004D5C"/>
              </a:buClr>
              <a:buSzPts val="1200"/>
              <a:buChar char="●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004D5C"/>
              </a:buClr>
              <a:buSzPts val="1200"/>
              <a:buChar char="●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b="1" sz="2000">
                <a:solidFill>
                  <a:srgbClr val="004D5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D5C"/>
              </a:buClr>
              <a:buSzPts val="2000"/>
              <a:buNone/>
              <a:defRPr sz="2000">
                <a:solidFill>
                  <a:srgbClr val="004D5C"/>
                </a:solidFill>
              </a:defRPr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395025" y="361325"/>
            <a:ext cx="1169100" cy="477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1">
  <p:cSld name="BLANK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35831" t="0"/>
          <a:stretch/>
        </p:blipFill>
        <p:spPr>
          <a:xfrm>
            <a:off x="-462346" y="0"/>
            <a:ext cx="495207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8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48" name="Google Shape;48;p8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22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1 2">
  <p:cSld name="BLANK_1_1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 b="0" l="0" r="14471" t="0"/>
          <a:stretch/>
        </p:blipFill>
        <p:spPr>
          <a:xfrm>
            <a:off x="-2093101" y="0"/>
            <a:ext cx="6600151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9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9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54" name="Google Shape;54;p9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2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ussentiteldia 1 1">
  <p:cSld name="BLANK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41684" t="0"/>
          <a:stretch/>
        </p:blipFill>
        <p:spPr>
          <a:xfrm>
            <a:off x="-2" y="0"/>
            <a:ext cx="4500424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0"/>
          <p:cNvCxnSpPr/>
          <p:nvPr/>
        </p:nvCxnSpPr>
        <p:spPr>
          <a:xfrm flipH="1">
            <a:off x="5580116" y="1203598"/>
            <a:ext cx="2736300" cy="2592300"/>
          </a:xfrm>
          <a:prstGeom prst="straightConnector1">
            <a:avLst/>
          </a:prstGeom>
          <a:noFill/>
          <a:ln cap="flat" cmpd="sng" w="19050">
            <a:solidFill>
              <a:srgbClr val="004D5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0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0" name="Google Shape;60;p10"/>
          <p:cNvSpPr/>
          <p:nvPr/>
        </p:nvSpPr>
        <p:spPr>
          <a:xfrm>
            <a:off x="6" y="0"/>
            <a:ext cx="192900" cy="5143500"/>
          </a:xfrm>
          <a:prstGeom prst="rect">
            <a:avLst/>
          </a:prstGeom>
          <a:solidFill>
            <a:srgbClr val="004D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buNone/>
              <a:defRPr sz="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2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avf@vaph.be" TargetMode="External"/><Relationship Id="rId4" Type="http://schemas.openxmlformats.org/officeDocument/2006/relationships/hyperlink" Target="mailto:pilootfaserth@vaph.be" TargetMode="Externa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vaph.be/contacteer-ons" TargetMode="External"/><Relationship Id="rId4" Type="http://schemas.openxmlformats.org/officeDocument/2006/relationships/hyperlink" Target="mailto:avf@vaph.be" TargetMode="External"/><Relationship Id="rId9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ctrTitle"/>
          </p:nvPr>
        </p:nvSpPr>
        <p:spPr>
          <a:xfrm>
            <a:off x="1984025" y="3196000"/>
            <a:ext cx="6848400" cy="12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WEBINAR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Modeldocument individuele dienstverleningsovereenkomst (IDO)</a:t>
            </a:r>
            <a:endParaRPr/>
          </a:p>
        </p:txBody>
      </p:sp>
      <p:sp>
        <p:nvSpPr>
          <p:cNvPr id="91" name="Google Shape;91;p15"/>
          <p:cNvSpPr txBox="1"/>
          <p:nvPr>
            <p:ph idx="1" type="subTitle"/>
          </p:nvPr>
        </p:nvSpPr>
        <p:spPr>
          <a:xfrm>
            <a:off x="2719550" y="4672525"/>
            <a:ext cx="61128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VERSIE RECHTSTREEKS TOEGANKELIJKE HULP (RTH)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90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 (IDO)</a:t>
            </a:r>
            <a:r>
              <a:rPr lang="nl"/>
              <a:t> - </a:t>
            </a:r>
            <a:r>
              <a:rPr lang="nl">
                <a:solidFill>
                  <a:schemeClr val="accent1"/>
                </a:solidFill>
              </a:rPr>
              <a:t>WIE ONDERTEKENT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vertegenwoordiger van de aanbieder van rechtstreeks toegankelijke hulp (RTH-aanbieder)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gebruiker en/of vertegenwoordiger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 de gebruiker minderjarig? 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wettelijk vertegenwoordiger(s) tekent de IDO: meestal de ouders, tenzij er een voogd is.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gebruiker vanaf 12 jaar wordt betrokken bij en gaat akkoord met de organisatie van de ondersteuning, tenzij hij niet tot een redelijke beoordeling van zijn belangen in staat is.</a:t>
            </a:r>
            <a:endParaRPr sz="14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 de gebruiker meerderjarig?</a:t>
            </a:r>
            <a:endParaRPr sz="1600"/>
          </a:p>
          <a:p>
            <a:pPr indent="-317500" lvl="3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</a:pPr>
            <a:r>
              <a:rPr lang="nl" sz="1400"/>
              <a:t>Heeft de gebruiker geen officiële vertegenwoordiger? De gebruiker tekent de IDO.</a:t>
            </a:r>
            <a:endParaRPr sz="1400"/>
          </a:p>
          <a:p>
            <a:pPr indent="-317500" lvl="3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</a:pPr>
            <a:r>
              <a:rPr lang="nl" sz="1400"/>
              <a:t>Heeft de gebruiker een officiële vertegenwoordiger? </a:t>
            </a:r>
            <a:endParaRPr sz="1400"/>
          </a:p>
          <a:p>
            <a:pPr indent="-304800" lvl="4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nl"/>
              <a:t>De bewindvoerder tekent de IDO alleen of samen met de gebruiker volgens het vonnis van de bewindvoering.</a:t>
            </a:r>
            <a:endParaRPr/>
          </a:p>
          <a:p>
            <a:pPr indent="-304800" lvl="4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nl"/>
              <a:t>De zorgvolmachthouder of lasthebber tekent de IDO in naam van de gebruiker.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nl"/>
              <a:t>Het is mogelijk dat meerdere personen de IDO moeten tekenen.</a:t>
            </a:r>
            <a:endParaRPr sz="1400"/>
          </a:p>
          <a:p>
            <a:pPr indent="-228600" lvl="0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90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 (IDO)</a:t>
            </a:r>
            <a:r>
              <a:rPr lang="nl"/>
              <a:t> - </a:t>
            </a:r>
            <a:r>
              <a:rPr lang="nl">
                <a:solidFill>
                  <a:schemeClr val="accent1"/>
                </a:solidFill>
              </a:rPr>
              <a:t>WIE ONDERTEKENT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Wordt een minderjarige gebruiker 18 jaar?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 sz="1400">
                <a:solidFill>
                  <a:schemeClr val="dk1"/>
                </a:solidFill>
              </a:rPr>
              <a:t>De bestaande IDO blijft geldig. </a:t>
            </a:r>
            <a:endParaRPr sz="1400">
              <a:solidFill>
                <a:schemeClr val="dk1"/>
              </a:solidFill>
            </a:endParaRPr>
          </a:p>
          <a:p>
            <a:pPr indent="-3492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nl" sz="1400">
                <a:solidFill>
                  <a:schemeClr val="dk1"/>
                </a:solidFill>
              </a:rPr>
              <a:t>Principe van zelfregie: aanbevolen om een nieuwe IDO op te maken met de gebruiker</a:t>
            </a:r>
            <a:endParaRPr sz="1100"/>
          </a:p>
        </p:txBody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MODELDOCUMENTEN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RECHTSTREEKS TOEGANKELIJKE HULP </a:t>
            </a:r>
            <a:r>
              <a:rPr lang="nl"/>
              <a:t>(RTH)</a:t>
            </a:r>
            <a:endParaRPr/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MODELDOCUMENTEN 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WAAROM EEN MODEL-IDO?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1755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Veel afspraken + complexe materie -&gt; lang en moeilijk begrijpbaar document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Belangrijk document bij onduidelijkheden en conflicten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Middel om te komen tot transparantie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Gaat verder dan enkel prijzen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Wat houdt ondersteuning in?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Wat kan nog extra aangerekend worden?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Wat als ondersteuning niet geboden kan worden?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Streven naar eenduidigheid, helderheid en leesbaarheid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modeldocumenten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model-IDO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document met extra informatie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bijlagen</a:t>
            </a:r>
            <a:endParaRPr sz="1600"/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MEERWAARDE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Samen uitgewerkt binnen een werkgroep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b</a:t>
            </a:r>
            <a:r>
              <a:rPr lang="nl" sz="1600"/>
              <a:t>ijstandsorganisaties: Onafhankelijk Leven en Absoluut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g</a:t>
            </a:r>
            <a:r>
              <a:rPr lang="nl" sz="1600"/>
              <a:t>ebruikersorganisaties: Dito en Fovig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werkgeversorganisaties</a:t>
            </a:r>
            <a:r>
              <a:rPr lang="nl" sz="1600"/>
              <a:t>: Vlaams Welzijnsverbond en SOM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Opgemaakt volgens kwaliteitsbesluit, bijkomend</a:t>
            </a:r>
            <a:r>
              <a:rPr lang="nl"/>
              <a:t> aandacht voor extra afspraken aanbevolen </a:t>
            </a:r>
            <a:r>
              <a:rPr lang="nl"/>
              <a:t>in kader van transparantie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Juridisch nazicht door advocatenkantoor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Eenvoudig taalgebruik door Wablieft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Gericht aan zowel gebruiker en/of vertegenwoordiger als RTH-aanbieders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HOE GEBRUIKEN?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Model-IDO samen lezen met het document met extra informatie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Per artikel/paragraaf wordt wanneer nodig extra uitleg voorzien.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Moeilijke woorden worden in de extra informatie onderlijnd en onderaan uitgelegd.</a:t>
            </a:r>
            <a:endParaRPr sz="16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Sterk aangeraden, niet verplicht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v</a:t>
            </a:r>
            <a:r>
              <a:rPr lang="nl" sz="1600"/>
              <a:t>oor nieuwe gebruikers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k</a:t>
            </a:r>
            <a:r>
              <a:rPr lang="nl" sz="1600"/>
              <a:t>euze van de </a:t>
            </a:r>
            <a:r>
              <a:rPr lang="nl" sz="1600"/>
              <a:t>RTH-aanbieder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l</a:t>
            </a:r>
            <a:r>
              <a:rPr lang="nl" sz="1600"/>
              <a:t>eidraad zowel voor RTH-aanbieder als voor gebruikers en/of vertegenwoordigers</a:t>
            </a:r>
            <a:endParaRPr sz="16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Vereenvoudig het contract </a:t>
            </a:r>
            <a:r>
              <a:rPr lang="nl"/>
              <a:t>door enkel te behouden wat van toepassing is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In het document met extra informatie staat wat in bepaalde situaties weggelaten kan worden.</a:t>
            </a:r>
            <a:endParaRPr sz="16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Document kan aangepast worden (bv. er kunnen extra afspraken toegevoegd worden)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Let op! Juridische check kan niet meer gegarandeerd worden</a:t>
            </a:r>
            <a:r>
              <a:rPr lang="nl" sz="1600"/>
              <a:t>.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PILOOTFASE RTH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Model-IDO houdt rekening met de specificiteiten binnen de pilootfase RTH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Kwaliteitsbesluit van 4 februari 2011 ook van toepassing op erkende initiatieven binnen pilootfase RTH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nl" sz="1700"/>
              <a:t>ook IDO tussen die initiatieven en gebruikers en/of vertegenwoordigers</a:t>
            </a:r>
            <a:endParaRPr sz="17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Mogelijk ervaren sommige initiatieven een aantal knelpunten bij het gebruik van de model-IDO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We vernemen graag uw feedback.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Feedback wordt meegenomen in zowel evaluatie van model-IDO als evaluatie van de pilootfase RTH.</a:t>
            </a:r>
            <a:endParaRPr sz="16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Doel blijft altijd dat gebruikers ingelicht moeten worden over hun rechten en plichten en afspraken vooraf duidelijk moeten zijn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BIJLAGEN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Verplichte bijlage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collectieve rechten en plichten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	</a:t>
            </a:r>
            <a:r>
              <a:rPr lang="nl">
                <a:solidFill>
                  <a:schemeClr val="accent1"/>
                </a:solidFill>
              </a:rPr>
              <a:t>→ geen sjabloon</a:t>
            </a:r>
            <a:endParaRPr>
              <a:solidFill>
                <a:schemeClr val="accent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Mogelijke bijlagen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bijzondere volmacht medicatie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"/>
              <a:t>lastgeving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	</a:t>
            </a:r>
            <a:r>
              <a:rPr lang="nl">
                <a:solidFill>
                  <a:schemeClr val="accent1"/>
                </a:solidFill>
              </a:rPr>
              <a:t>→ sjabloon door VAPH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BIJLAGEN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7" name="Google Shape;20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Bijzondere volmacht medicatie</a:t>
            </a:r>
            <a:endParaRPr b="1"/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verplicht wanneer persoonlijke medicatie door een personeelslid van de voorziening besteld wordt bij de apotheek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/>
              <a:t>Lastgeving (personeelslid als lasthebber)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uitzonderlijk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verplicht wanneer een personeelslid van de RTH-aanbieder de gelden en goederen van een gebruiker beheert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regelgevend moeten </a:t>
            </a:r>
            <a:r>
              <a:rPr lang="nl"/>
              <a:t>bepaalde</a:t>
            </a:r>
            <a:r>
              <a:rPr lang="nl"/>
              <a:t> afspraken gemaakt worden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MODELDOCUMENTEN RTH-aanbieder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BIJLAGEN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Mogelijke andere bijlagen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toestemming persoonlijke gegevens opvragen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lijst met persoonlijke goederen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overeenkomst over het gebruik van een persoonlijke ruimte en plaatsbeschrijving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domiciliëringsmandaat</a:t>
            </a:r>
            <a:endParaRPr sz="16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…</a:t>
            </a:r>
            <a:endParaRPr sz="1600"/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Geen bijlage over wie verpleegkundige handelingen mag doen!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Bij wijziging van bijlagen moet niet heel de overeenkomst herzien worden</a:t>
            </a:r>
            <a:endParaRPr/>
          </a:p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WEBINAR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INDIVIDUELE DIENSTVERLENINGSOVEREENKOMST (IDO)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Wat is een IDO?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Onderdelen van de IDO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Wie ondertekent de IDO?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MODELDOCUMENT</a:t>
            </a:r>
            <a:r>
              <a:rPr lang="nl"/>
              <a:t>EN</a:t>
            </a:r>
            <a:r>
              <a:rPr lang="nl"/>
              <a:t> RTH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Waarom een model-IDO?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Meerwaarde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Hoe te gebruiken?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Pilootfase RTH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Bijlagen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AANDACHTSPUNTEN</a:t>
            </a:r>
            <a:endParaRPr/>
          </a:p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hlink"/>
                </a:solidFill>
              </a:rPr>
              <a:t>AANDACHTSPUNTEN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AFSPRAKEN OVER ONDERSTEUNING EN </a:t>
            </a:r>
            <a:r>
              <a:rPr lang="nl">
                <a:solidFill>
                  <a:schemeClr val="accent1"/>
                </a:solidFill>
              </a:rPr>
              <a:t>BIJDRAGE</a:t>
            </a:r>
            <a:endParaRPr/>
          </a:p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311700" y="1152475"/>
            <a:ext cx="324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5"/>
          <p:cNvSpPr txBox="1"/>
          <p:nvPr>
            <p:ph idx="2" type="body"/>
          </p:nvPr>
        </p:nvSpPr>
        <p:spPr>
          <a:xfrm>
            <a:off x="3716775" y="1152475"/>
            <a:ext cx="511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Sofie</a:t>
            </a:r>
            <a:r>
              <a:rPr lang="nl"/>
              <a:t> is een meisje met autisme. Zij en haar gezin worden ondersteund via rechtstreeks toegankelijke hulp: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opvoedingsondersteuning voor ouders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globale individuele ondersteuning op school voor Sofie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nl" sz="1600"/>
              <a:t>groepsbegeleiding voor brussen voor broer Thomas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00" y="1152475"/>
            <a:ext cx="3174500" cy="30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/>
        </p:nvSpPr>
        <p:spPr>
          <a:xfrm>
            <a:off x="377128" y="3770123"/>
            <a:ext cx="10167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SOFIE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AFSPRAKEN OVER ONDERSTEUNING EN </a:t>
            </a:r>
            <a:r>
              <a:rPr lang="nl">
                <a:solidFill>
                  <a:schemeClr val="accent1"/>
                </a:solidFill>
              </a:rPr>
              <a:t>BIJDRAGE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37" name="Google Shape;237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610" y="0"/>
            <a:ext cx="1045340" cy="10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/>
        </p:nvSpPr>
        <p:spPr>
          <a:xfrm>
            <a:off x="8014725" y="807525"/>
            <a:ext cx="4659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SOFIE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p36"/>
          <p:cNvGraphicFramePr/>
          <p:nvPr/>
        </p:nvGraphicFramePr>
        <p:xfrm>
          <a:off x="376113" y="1040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{8CB1DBD0-2881-42F7-9656-6FD701C3EBFE}</a:tableStyleId>
              </a:tblPr>
              <a:tblGrid>
                <a:gridCol w="382850"/>
                <a:gridCol w="3077725"/>
                <a:gridCol w="1663375"/>
                <a:gridCol w="1253775"/>
                <a:gridCol w="1119850"/>
                <a:gridCol w="894200"/>
              </a:tblGrid>
              <a:tr h="232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Hoe vaak?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 welke dagen?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Start- en einduur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RTH-punten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161950"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Individuele ondersteuningsfuncties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25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mobiele 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</a:t>
                      </a: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Burgemeester Jansensstraat 35, 1770 Liedekerke</a:t>
                      </a: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keer per 2 weken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dinsdag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0,22</a:t>
                      </a: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0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ambulante 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…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29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groepsbegeleiding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</a:t>
                      </a: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VASS in Affligem    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sessies per week gedurende 6 weken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woensdagnamiddag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0,087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globale individuele ondersteuning (minderjarigen)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</a:t>
                      </a: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Gemeentelijke basisschool in Liedekerke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 kerst: 1 keer per week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 kerst: 1 keer per 2 weken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donderdag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0,13 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80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begeleid werken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…   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functie (specifiek voor de pilootfase)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Waar? …  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punten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191950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Opmerkingen:</a:t>
                      </a: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Op jaarbasis worden 6,764 punten verbruikt. (GIO is afzonderlijke teller van 4 punten)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AFSPRAKEN OVER ONDERSTEUNING EN </a:t>
            </a:r>
            <a:r>
              <a:rPr lang="nl">
                <a:solidFill>
                  <a:schemeClr val="accent1"/>
                </a:solidFill>
              </a:rPr>
              <a:t>BIJDRAGE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6" name="Google Shape;246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graphicFrame>
        <p:nvGraphicFramePr>
          <p:cNvPr id="247" name="Google Shape;247;p37"/>
          <p:cNvGraphicFramePr/>
          <p:nvPr/>
        </p:nvGraphicFramePr>
        <p:xfrm>
          <a:off x="2490788" y="147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{BBF18EAD-E6D5-4B09-BBC8-745EAE355F57}</a:tableStyleId>
              </a:tblPr>
              <a:tblGrid>
                <a:gridCol w="285750"/>
                <a:gridCol w="2305050"/>
                <a:gridCol w="1839425"/>
              </a:tblGrid>
              <a:tr h="193850">
                <a:tc gridSpan="2" rowSpan="2">
                  <a:txBody>
                    <a:bodyPr/>
                    <a:lstStyle/>
                    <a:p>
                      <a:pPr indent="0" lvl="0" marL="0" marR="266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Ondersteuningsfuncties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rowSpan="2" hMerge="1"/>
                <a:tc rowSpan="2">
                  <a:txBody>
                    <a:bodyPr/>
                    <a:lstStyle/>
                    <a:p>
                      <a:pPr indent="0" lvl="0" marL="0" marR="2667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Persoonlijke bijdrage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00000">
                <a:tc gridSpan="2" vMerge="1"/>
                <a:tc hMerge="1" vMerge="1"/>
                <a:tc vMerge="1"/>
              </a:tr>
              <a:tr h="2889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Individuele ondersteuningsfuncties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88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endParaRPr sz="9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mobiele 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6,27</a:t>
                      </a:r>
                      <a:r>
                        <a:rPr lang="nl" sz="9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 ambulante 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euro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☒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groepsbegeleiding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6,27</a:t>
                      </a:r>
                      <a:r>
                        <a:rPr lang="nl" sz="9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 begeleid werken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euro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☐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functie (specifiek voor de pilootfase)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b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 euro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8" name="Google Shape;2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7610" y="0"/>
            <a:ext cx="1045340" cy="10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8014725" y="807525"/>
            <a:ext cx="465900" cy="29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SOFIE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AFSPRAKEN OVER </a:t>
            </a:r>
            <a:r>
              <a:rPr lang="nl">
                <a:solidFill>
                  <a:schemeClr val="accent1"/>
                </a:solidFill>
              </a:rPr>
              <a:t>AFWEZIGHEDEN</a:t>
            </a:r>
            <a:endParaRPr/>
          </a:p>
        </p:txBody>
      </p:sp>
      <p:sp>
        <p:nvSpPr>
          <p:cNvPr id="255" name="Google Shape;25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56" name="Google Shape;256;p38"/>
          <p:cNvSpPr txBox="1"/>
          <p:nvPr>
            <p:ph idx="2" type="body"/>
          </p:nvPr>
        </p:nvSpPr>
        <p:spPr>
          <a:xfrm>
            <a:off x="3716775" y="1152475"/>
            <a:ext cx="511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Sofie </a:t>
            </a:r>
            <a:r>
              <a:rPr lang="nl"/>
              <a:t>haar individuele begeleider is een week ziek waardoor die niet kan langskomen om de ondersteuning te bieden.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Sofie kan in haar IDO nalezen wat dat betekent voor haar ondersteuning en de kosten. </a:t>
            </a:r>
            <a:endParaRPr sz="2300"/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00" y="1152475"/>
            <a:ext cx="3174500" cy="30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/>
        </p:nvSpPr>
        <p:spPr>
          <a:xfrm>
            <a:off x="377128" y="3770123"/>
            <a:ext cx="10167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SOFIE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AFSPRAKEN OVER AFWEZIGHEDEN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64" name="Google Shape;264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2930" y="0"/>
            <a:ext cx="1280025" cy="12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/>
        </p:nvSpPr>
        <p:spPr>
          <a:xfrm>
            <a:off x="7841425" y="1020200"/>
            <a:ext cx="5487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SOFIE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Google Shape;267;p39"/>
          <p:cNvGraphicFramePr/>
          <p:nvPr/>
        </p:nvGraphicFramePr>
        <p:xfrm>
          <a:off x="311700" y="135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{7934F6E9-E1E1-4BD4-BD28-14BE3ACDE366}</a:tableStyleId>
              </a:tblPr>
              <a:tblGrid>
                <a:gridCol w="8222400"/>
              </a:tblGrid>
              <a:tr h="3582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 niet-geboden zorg en ondersteuning door niet-afgesproken afwezigheid van de gebruiker of de individuele begeleider worden ingehaald op een ander moment?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Arimo"/>
                          <a:ea typeface="Arimo"/>
                          <a:cs typeface="Arimo"/>
                          <a:sym typeface="Arimo"/>
                        </a:rPr>
                        <a:t>☐</a:t>
                      </a: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Neen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45720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☒</a:t>
                      </a: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Ja, volgens deze afspraken: </a:t>
                      </a:r>
                      <a:endParaRPr sz="110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9144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Bij afwezigheid van de individuele begeleider (bv. ziekte) wordt contact opgenomen met de gebruiker om een ander moment te zoeken. 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9144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Tijdens verlofperiodes van de individuele begeleider kunnen de afspraken verdergezet worden met een collega.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9144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Bij annulatie door de gebruiker ten minste 48 uur voor de afspraak, kan de ondersteuning op een ander moment plaatsvinden als dat mogelijk is voor de individuele begeleider.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Moet er een vergoeding betaald worden als afgesproken zorg en ondersteuning niet kan doorgaan door afwezigheid van de gebruiker?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Arimo"/>
                          <a:ea typeface="Arimo"/>
                          <a:cs typeface="Arimo"/>
                          <a:sym typeface="Arimo"/>
                        </a:rPr>
                        <a:t>☐</a:t>
                      </a: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Neen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45720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☒</a:t>
                      </a: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Ja, volgens deze afspraken:</a:t>
                      </a:r>
                      <a:endParaRPr sz="110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49" lvl="0" marL="899999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gebruiker annuleert de ondersteuning minstens 48 uur voor de afspraak of de afspraak kan niet doorgaan door afwezigheid van de individuele begeleider? Er wordt geen vergoeding aangerekend. 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49" lvl="0" marL="899999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nl" sz="11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gebruiker annuleert later dan 48 uur voor de afspraak? Er wordt een vergoeding van 5 euro aangerekend per sessie. 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5720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 afgesproken zorg en ondersteuning niet kan doorgaan, wordt geen persoonlijke bijdrage aangerekend.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Niet-geleverde prestaties worden niet aangerekend op de RTH-teller van de gebruiker.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AANPASSEN BIJDRAGE AAN INDEX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73" name="Google Shape;27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74" name="Google Shape;274;p40"/>
          <p:cNvSpPr txBox="1"/>
          <p:nvPr>
            <p:ph idx="2" type="body"/>
          </p:nvPr>
        </p:nvSpPr>
        <p:spPr>
          <a:xfrm>
            <a:off x="3353700" y="1152475"/>
            <a:ext cx="561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/>
              <a:t>Karel heeft een licht verstandelijke handicap. Hij woont zelfstandig. Hij doet 3 dagen per week vrijwilligerswerk in de bibliotheek. Daarnaast gaat hij elke donderdag en vrijdag naar de dagopvang via rechtstreeks toegankelijke hulp.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/>
              <a:t>Karel betaalt een persoonlijke bijdrage van 9 euro per dag.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600"/>
              <a:t>Karel on</a:t>
            </a:r>
            <a:r>
              <a:rPr lang="nl" sz="1600"/>
              <a:t>tvangt een brief van de RTH-aanbieder dat zijn persoonlijke bijdrage volgende maand stijgt door een aanpassing aan de index.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75" name="Google Shape;27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75825"/>
            <a:ext cx="2829550" cy="28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0"/>
          <p:cNvSpPr txBox="1"/>
          <p:nvPr/>
        </p:nvSpPr>
        <p:spPr>
          <a:xfrm>
            <a:off x="328100" y="3645500"/>
            <a:ext cx="8370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KAREL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AANPASSEN BIJDRAGE AAN INDEX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82" name="Google Shape;28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83" name="Google Shape;283;p41"/>
          <p:cNvSpPr txBox="1"/>
          <p:nvPr>
            <p:ph idx="2" type="body"/>
          </p:nvPr>
        </p:nvSpPr>
        <p:spPr>
          <a:xfrm>
            <a:off x="396600" y="1152475"/>
            <a:ext cx="857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In de IDO staat dat de persoonlijke bijdrage jaarlijks op 1 januari en 1 juni kan aangepast worden aan de index. Ook de formule die daarvoor gebruikt wordt, staat in de IDO.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De RTH-aanbieder brengt Karel vooraf op de hoogte van de prijsstijging.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De geïndexeerde prijs kan nooit hoger zijn dan de maximale persoonlijke bijdrage opgelegd door het VAPH.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8975" y="2450"/>
            <a:ext cx="1065025" cy="106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 txBox="1"/>
          <p:nvPr/>
        </p:nvSpPr>
        <p:spPr>
          <a:xfrm>
            <a:off x="8030473" y="783903"/>
            <a:ext cx="5487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KAREL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INDIVIDUEEL TOEWIJSBARE KOSTEN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1" name="Google Shape;29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292" name="Google Shape;292;p42"/>
          <p:cNvSpPr txBox="1"/>
          <p:nvPr>
            <p:ph idx="2" type="body"/>
          </p:nvPr>
        </p:nvSpPr>
        <p:spPr>
          <a:xfrm>
            <a:off x="3462625" y="1152475"/>
            <a:ext cx="536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Karel ontvangt maandelijks een factuur van zijn RTH-aanbieder</a:t>
            </a:r>
            <a:endParaRPr/>
          </a:p>
          <a:p>
            <a:pPr indent="-3302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persoonlijke bijdrage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nl" sz="1600"/>
              <a:t>individueel toewijsbare kosten</a:t>
            </a:r>
            <a:endParaRPr sz="16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➢"/>
            </a:pPr>
            <a:r>
              <a:rPr lang="nl" sz="1500"/>
              <a:t>inkom stripmuseum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➢"/>
            </a:pPr>
            <a:r>
              <a:rPr lang="nl" sz="1500"/>
              <a:t>treinticket naar Brussel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➢"/>
            </a:pPr>
            <a:r>
              <a:rPr lang="nl" sz="1500"/>
              <a:t>terrasje </a:t>
            </a:r>
            <a:endParaRPr sz="1500"/>
          </a:p>
        </p:txBody>
      </p:sp>
      <p:pic>
        <p:nvPicPr>
          <p:cNvPr id="293" name="Google Shape;2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75825"/>
            <a:ext cx="2829550" cy="28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 txBox="1"/>
          <p:nvPr/>
        </p:nvSpPr>
        <p:spPr>
          <a:xfrm>
            <a:off x="328100" y="3645500"/>
            <a:ext cx="8616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KAREL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AANDACHTSPUNTEN</a:t>
            </a:r>
            <a:r>
              <a:rPr lang="nl"/>
              <a:t> </a:t>
            </a:r>
            <a:r>
              <a:rPr lang="nl">
                <a:solidFill>
                  <a:schemeClr val="dk2"/>
                </a:solidFill>
              </a:rPr>
              <a:t>-</a:t>
            </a:r>
            <a:r>
              <a:rPr lang="nl">
                <a:solidFill>
                  <a:srgbClr val="32AEC7"/>
                </a:solidFill>
              </a:rPr>
              <a:t> </a:t>
            </a:r>
            <a:r>
              <a:rPr lang="nl">
                <a:solidFill>
                  <a:schemeClr val="accent1"/>
                </a:solidFill>
              </a:rPr>
              <a:t>IDO AANPASSEN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00" name="Google Shape;30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01" name="Google Shape;301;p43"/>
          <p:cNvSpPr txBox="1"/>
          <p:nvPr>
            <p:ph idx="2" type="body"/>
          </p:nvPr>
        </p:nvSpPr>
        <p:spPr>
          <a:xfrm>
            <a:off x="3716775" y="1152475"/>
            <a:ext cx="511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/>
              <a:t>Younes is </a:t>
            </a:r>
            <a:r>
              <a:rPr lang="nl" sz="1700"/>
              <a:t>een man met het syndroom van Down. Hij heeft een overeenkomst met een RTH-aanbieder om voor 3 weken bij hen te verblijven tijdens het verlof van zijn ouders.  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/>
              <a:t>Nood aan extra begeleiding.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/>
              <a:t>2 mogelijkheden:</a:t>
            </a:r>
            <a:endParaRPr sz="17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nl" sz="1500"/>
              <a:t>De IDO wordt volledig aangepast.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nl" sz="1500"/>
              <a:t>De IDO blijft geldig en afspraken over de wijziging worden in een addendum toegevoegd aan de IDO.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00" y="1239500"/>
            <a:ext cx="2829600" cy="28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 txBox="1"/>
          <p:nvPr/>
        </p:nvSpPr>
        <p:spPr>
          <a:xfrm>
            <a:off x="328100" y="3645500"/>
            <a:ext cx="11982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YOUNES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</a:t>
            </a:r>
            <a:r>
              <a:rPr lang="nl"/>
              <a:t> WEBINAR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AANDACHTSPUNTEN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Afspraken over ondersteuning en bijdrage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Afspraken over afwezigheden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Aanpassing bijdrage aan index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Individueel toewijsbare kosten</a:t>
            </a:r>
            <a:endParaRPr strike="sngStrike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IDO aanpassen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WAT NU?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Evaluatietraject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type="title"/>
          </p:nvPr>
        </p:nvSpPr>
        <p:spPr>
          <a:xfrm>
            <a:off x="4825925" y="2049150"/>
            <a:ext cx="40452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NU?</a:t>
            </a:r>
            <a:endParaRPr/>
          </a:p>
        </p:txBody>
      </p:sp>
      <p:sp>
        <p:nvSpPr>
          <p:cNvPr id="309" name="Google Shape;309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WAT NU?</a:t>
            </a:r>
            <a:r>
              <a:rPr lang="nl">
                <a:solidFill>
                  <a:schemeClr val="accent1"/>
                </a:solidFill>
              </a:rPr>
              <a:t> - EVALUATIETRAJECT</a:t>
            </a:r>
            <a:r>
              <a:rPr lang="nl"/>
              <a:t>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Evaluatietraject van 2 jaar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Meest recente versie beschikbaar op </a:t>
            </a:r>
            <a:r>
              <a:rPr lang="nl"/>
              <a:t>website VAPH</a:t>
            </a:r>
            <a:r>
              <a:rPr lang="nl"/>
              <a:t> met datum laatste update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Feedback: </a:t>
            </a:r>
            <a:r>
              <a:rPr lang="nl" u="sng">
                <a:solidFill>
                  <a:srgbClr val="32AE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avf@vaph.be</a:t>
            </a:r>
            <a:r>
              <a:rPr lang="nl"/>
              <a:t> - onderwerp: ‘Feedback model-IDO’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nl" sz="1600"/>
              <a:t>Is er een link met de pilootfase RTH? Zet ook </a:t>
            </a:r>
            <a:r>
              <a:rPr lang="nl" sz="1600" u="sng">
                <a:solidFill>
                  <a:srgbClr val="32AE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pilootfaserth@vaph.be</a:t>
            </a:r>
            <a:r>
              <a:rPr lang="nl" sz="1600"/>
              <a:t> in cc</a:t>
            </a:r>
            <a:endParaRPr sz="16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CONTACTEER ONS</a:t>
            </a:r>
            <a:endParaRPr/>
          </a:p>
        </p:txBody>
      </p:sp>
      <p:sp>
        <p:nvSpPr>
          <p:cNvPr id="322" name="Google Shape;322;p4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400"/>
              <a:t>VAPH</a:t>
            </a:r>
            <a:br>
              <a:rPr lang="nl" sz="1400"/>
            </a:br>
            <a:r>
              <a:rPr lang="nl" sz="1400"/>
              <a:t>Zenithgebouw</a:t>
            </a:r>
            <a:br>
              <a:rPr lang="nl" sz="1400"/>
            </a:br>
            <a:r>
              <a:rPr lang="nl" sz="1400"/>
              <a:t>Koning Albert II-laan 37</a:t>
            </a:r>
            <a:br>
              <a:rPr lang="nl" sz="1400"/>
            </a:br>
            <a:r>
              <a:rPr lang="nl" sz="1400"/>
              <a:t>1030 BRUSSEL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400" u="sng">
                <a:solidFill>
                  <a:srgbClr val="32AEC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www.vaph.be/contacteer-ons</a:t>
            </a:r>
            <a:br>
              <a:rPr lang="nl" sz="1400"/>
            </a:br>
            <a:r>
              <a:rPr lang="nl" sz="1400"/>
              <a:t>02 249 30 00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1400"/>
              <a:t>Ellen De Visscher - Inge Van Duyse - </a:t>
            </a:r>
            <a:r>
              <a:rPr lang="nl" sz="1400" u="sng">
                <a:solidFill>
                  <a:srgbClr val="32AEC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avf@vaph.be</a:t>
            </a:r>
            <a:endParaRPr sz="1400">
              <a:solidFill>
                <a:srgbClr val="32AEC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nl" sz="1400"/>
              <a:t>In samenwerking met: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nl"/>
            </a:br>
            <a:br>
              <a:rPr lang="nl"/>
            </a:br>
            <a:endParaRPr/>
          </a:p>
        </p:txBody>
      </p:sp>
      <p:sp>
        <p:nvSpPr>
          <p:cNvPr id="323" name="Google Shape;32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324" name="Google Shape;32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0450" y="987650"/>
            <a:ext cx="33718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225" y="3870177"/>
            <a:ext cx="1046886" cy="3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9286" y="3882475"/>
            <a:ext cx="1091768" cy="31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1213" y="3565688"/>
            <a:ext cx="595313" cy="94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8225" y="3796675"/>
            <a:ext cx="571500" cy="60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25838" y="3957413"/>
            <a:ext cx="928688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0656" y="3524088"/>
            <a:ext cx="567559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825925" y="1942650"/>
            <a:ext cx="40452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INDIVIDUELE DIENSTVERLENINGS- OVEREENKOMST</a:t>
            </a:r>
            <a:br>
              <a:rPr lang="nl"/>
            </a:br>
            <a:r>
              <a:rPr lang="nl"/>
              <a:t>(IDO)</a:t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INDIVIDUELE DIENSTVERLENINGSOVEREENKOMST (IDO) - </a:t>
            </a:r>
            <a:r>
              <a:rPr lang="nl">
                <a:solidFill>
                  <a:schemeClr val="accent1"/>
                </a:solidFill>
              </a:rPr>
              <a:t>WAT IS EEN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43475" y="920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Overeenkomst</a:t>
            </a:r>
            <a:r>
              <a:rPr lang="nl"/>
              <a:t> of contract tussen de aanbieder van rechtstreeks toegankelijke hulp (RTH-aanbieder) en de gebruiker en/of vertegenwoordiger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j</a:t>
            </a:r>
            <a:r>
              <a:rPr lang="nl" sz="1600"/>
              <a:t>uridisch document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Bevat afspraken over de ondersteuning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Opgemaakt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in </a:t>
            </a:r>
            <a:r>
              <a:rPr b="1" lang="nl" sz="1600"/>
              <a:t>dialoog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nl" sz="1600"/>
              <a:t>v</a:t>
            </a:r>
            <a:r>
              <a:rPr b="1" lang="nl" sz="1600"/>
              <a:t>oor de start van de ondersteuning</a:t>
            </a:r>
            <a:endParaRPr b="1" sz="16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nl" sz="1400"/>
              <a:t>uitzondering voor dringende ondersteuning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Ondertekend</a:t>
            </a:r>
            <a:r>
              <a:rPr lang="nl"/>
              <a:t> door de </a:t>
            </a:r>
            <a:r>
              <a:rPr lang="nl"/>
              <a:t>RTH-aanbieder en de gebruiker en/of vertegenwoordiger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als alle afspraken duidelijk zijn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na akkoord</a:t>
            </a:r>
            <a:endParaRPr sz="1600"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</a:t>
            </a:r>
            <a:r>
              <a:rPr lang="nl"/>
              <a:t> (IDO) - </a:t>
            </a:r>
            <a:r>
              <a:rPr lang="nl">
                <a:solidFill>
                  <a:schemeClr val="accent1"/>
                </a:solidFill>
              </a:rPr>
              <a:t>ONDERDELEN IDO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66275" y="117558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nl"/>
              <a:t>Gebaseerd op het kwaliteitsbesluit van 4 februari 2011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IDO zelf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collectieve rechten en plichten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Eventuele bijlagen</a:t>
            </a:r>
            <a:br>
              <a:rPr lang="n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Alle onderdelen van de IDO worden ondertekend door de RTH-aanbieder en de gebruiker en/of vertegenwoordiger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90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 (IDO)</a:t>
            </a:r>
            <a:r>
              <a:rPr lang="nl"/>
              <a:t> - </a:t>
            </a:r>
            <a:r>
              <a:rPr lang="nl">
                <a:solidFill>
                  <a:schemeClr val="accent1"/>
                </a:solidFill>
              </a:rPr>
              <a:t>WIE ONDERTEKENT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vertegenwoordiger van de </a:t>
            </a:r>
            <a:r>
              <a:rPr lang="nl"/>
              <a:t>aanbieder van rechtstreeks toegankelijke hulp (RTH-aanbieder)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90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 (IDO)</a:t>
            </a:r>
            <a:r>
              <a:rPr lang="nl"/>
              <a:t> - </a:t>
            </a:r>
            <a:r>
              <a:rPr lang="nl">
                <a:solidFill>
                  <a:schemeClr val="accent1"/>
                </a:solidFill>
              </a:rPr>
              <a:t>WIE ONDERTEKENT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vertegenwoordiger van de aanbieder van rechtstreeks toegankelijke hulp (RTH-aanbieder)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gebruiker en/of vertegenwoordiger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 de gebruiker minderjarig? 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wettelijk vertegenwoordiger(s) tekent de IDO: meestal de ouders, tenzij er een voogd is.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gebruiker vanaf 12 jaar wordt betrokken bij en gaat akkoord met de organisatie van de ondersteuning, tenzij hij niet tot een redelijke beoordeling van zijn belangen in staat is.</a:t>
            </a:r>
            <a:endParaRPr sz="1400"/>
          </a:p>
          <a:p>
            <a:pPr indent="-228600" lvl="0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445025"/>
            <a:ext cx="90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hlink"/>
                </a:solidFill>
              </a:rPr>
              <a:t>INDIVIDUELE DIENSTVERLENINGSOVEREENKOMST (IDO)</a:t>
            </a:r>
            <a:r>
              <a:rPr lang="nl"/>
              <a:t> - </a:t>
            </a:r>
            <a:r>
              <a:rPr lang="nl">
                <a:solidFill>
                  <a:schemeClr val="accent1"/>
                </a:solidFill>
              </a:rPr>
              <a:t>WIE ONDERTEKENT IDO?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1152475"/>
            <a:ext cx="8520600" cy="38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Een vertegenwoordiger van de aanbieder van rechtstreeks toegankelijke hulp (RTH-aanbieder)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De gebruiker en/of vertegenwoordiger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 de gebruiker minderjarig? 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wettelijk vertegenwoordiger(s) tekent de IDO: meestal de ouders, tenzij er een voogd is.</a:t>
            </a:r>
            <a:endParaRPr sz="14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nl" sz="1400"/>
              <a:t>De gebruiker vanaf 12 jaar wordt betrokken bij en gaat akkoord met de organisatie van de ondersteuning, tenzij hij niet tot een redelijke beoordeling van zijn belangen in staat is.</a:t>
            </a:r>
            <a:endParaRPr sz="14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nl" sz="1600"/>
              <a:t>Is de gebruiker meerderjarig?</a:t>
            </a:r>
            <a:endParaRPr sz="1600"/>
          </a:p>
          <a:p>
            <a:pPr indent="-317500" lvl="3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</a:pPr>
            <a:r>
              <a:rPr lang="nl" sz="1400"/>
              <a:t>Heeft de gebruiker geen officiële vertegenwoordiger? De gebruiker tekent de IDO.</a:t>
            </a:r>
            <a:endParaRPr sz="1400"/>
          </a:p>
          <a:p>
            <a:pPr indent="-317500" lvl="3" marL="134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</a:pPr>
            <a:r>
              <a:rPr lang="nl" sz="1400"/>
              <a:t>Heeft de gebruiker een officiële vertegenwoordiger? </a:t>
            </a:r>
            <a:endParaRPr sz="1400"/>
          </a:p>
          <a:p>
            <a:pPr indent="-304800" lvl="4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nl"/>
              <a:t>De bewindvoerder tekent de IDO alleen of samen met de gebruiker volgens het vonnis van de bewindvoering.</a:t>
            </a:r>
            <a:endParaRPr/>
          </a:p>
          <a:p>
            <a:pPr indent="-304800" lvl="4" marL="19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●"/>
            </a:pPr>
            <a:r>
              <a:rPr lang="nl"/>
              <a:t>De zorgvolmachthouder of lasthebber tekent de IDO in naam van de gebruiker.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4D5C"/>
      </a:dk2>
      <a:lt2>
        <a:srgbClr val="11788C"/>
      </a:lt2>
      <a:accent1>
        <a:srgbClr val="2695AB"/>
      </a:accent1>
      <a:accent2>
        <a:srgbClr val="EC008C"/>
      </a:accent2>
      <a:accent3>
        <a:srgbClr val="CC017A"/>
      </a:accent3>
      <a:accent4>
        <a:srgbClr val="5D1C44"/>
      </a:accent4>
      <a:accent5>
        <a:srgbClr val="9D1A53"/>
      </a:accent5>
      <a:accent6>
        <a:srgbClr val="CCCCCC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