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Trebuchet MS" panose="020B0603020202020204" pitchFamily="34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E61996-9ABC-4814-945A-9EC4958B3F74}">
  <a:tblStyle styleId="{A3E61996-9ABC-4814-945A-9EC4958B3F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2F05393-4642-4689-9A11-398AD868272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bb74fb95c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bb74fb95c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bb74fb95c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bb74fb95c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bb74fb95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bb74fb95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bb74fb95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bb74fb95c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bb74fb95c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5bb74fb95c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bb74fb95c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bb74fb95c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bb74fb95c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5bb74fb95c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bb74fb95c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bb74fb95c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bb74fb95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5bb74fb95c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bb74fb95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bb74fb95c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c31896cf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c31896cf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bb74fb95c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5bb74fb95c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bb74fb95c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5bb74fb95c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bb74fb95c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5bb74fb95c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7a807ea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77a807ea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bb74fb95c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5bb74fb95c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be56fdb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be56fdb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f172d37b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23f172d37b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3f172d37b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23f172d37b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3f172d37b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3f172d37b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3f172d37b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3f172d37b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a372a3e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a372a3e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3f172d37bd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3f172d37b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3f172d37bd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3f172d37b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3f172d37b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23f172d37b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77a807ea5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77a807ea5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3ef32f212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3ef32f212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3ef32f21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3ef32f212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77a807ea5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77a807ea5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78ed11734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78ed117340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278ed117340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78ed11734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278ed11734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78ed11734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78ed11734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bb74fb95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bb74fb95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78ed117340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78ed117340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78ed117340_0_8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g278ed117340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78ed117340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278ed117340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78ed117340_0_8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g278ed117340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78ed117340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278ed117340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78ed117340_0_8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</p:txBody>
      </p:sp>
      <p:sp>
        <p:nvSpPr>
          <p:cNvPr id="405" name="Google Shape;405;g278ed117340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78ed117340_0_8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</p:txBody>
      </p:sp>
      <p:sp>
        <p:nvSpPr>
          <p:cNvPr id="429" name="Google Shape;429;g278ed117340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78ed117340_0_8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1D1D1D"/>
              </a:solidFill>
            </a:endParaRPr>
          </a:p>
        </p:txBody>
      </p:sp>
      <p:sp>
        <p:nvSpPr>
          <p:cNvPr id="436" name="Google Shape;436;g278ed117340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78ed117340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g278ed117340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78ed117340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g278ed117340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da372a3e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da372a3e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78ed117340_0_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278ed117340_0_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78ed117340_0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g278ed117340_0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78ed117340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g278ed117340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78ed117340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278ed117340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78ed117340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g278ed117340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78ed117340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g278ed117340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78ed117340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278ed117340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78ed117340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g278ed117340_0_9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</p:txBody>
      </p:sp>
      <p:sp>
        <p:nvSpPr>
          <p:cNvPr id="524" name="Google Shape;524;g278ed117340_0_9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78ed117340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g278ed117340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78ed117340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g278ed117340_0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c31896cf3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c31896cf3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78ed117340_0_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g278ed117340_0_9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78ed117340_0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g278ed117340_0_9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4" name="Google Shape;554;g278ed117340_0_9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5bb0845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45bb0845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45bb08459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45bb08459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45bb08459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45bb08459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45bb08459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45bb08459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75f3ee3586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75f3ee3586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bb74fb95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bb74fb95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bb74fb95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bb74fb95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bb74fb95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bb74fb95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6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5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 1 1">
  <p:cSld name="Tussentiteldia 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r="35831"/>
          <a:stretch/>
        </p:blipFill>
        <p:spPr>
          <a:xfrm>
            <a:off x="-462346" y="1"/>
            <a:ext cx="4952075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1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 b="1">
                <a:solidFill>
                  <a:srgbClr val="004B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 1">
  <p:cSld name="BLANK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r="35831"/>
          <a:stretch/>
        </p:blipFill>
        <p:spPr>
          <a:xfrm>
            <a:off x="-462346" y="0"/>
            <a:ext cx="4952074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7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22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">
  <p:cSld name="BLANK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 r="12556"/>
          <a:stretch/>
        </p:blipFill>
        <p:spPr>
          <a:xfrm>
            <a:off x="0" y="0"/>
            <a:ext cx="4497526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8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">
  <p:cSld name="BLANK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 b="10984"/>
          <a:stretch/>
        </p:blipFill>
        <p:spPr>
          <a:xfrm>
            <a:off x="152400" y="0"/>
            <a:ext cx="8991601" cy="533573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 1">
  <p:cSld name="BLANK_2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 rotWithShape="1">
          <a:blip r:embed="rId2">
            <a:alphaModFix/>
          </a:blip>
          <a:srcRect b="19698"/>
          <a:stretch/>
        </p:blipFill>
        <p:spPr>
          <a:xfrm>
            <a:off x="0" y="-1211125"/>
            <a:ext cx="9144003" cy="489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sis.vaph.b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documenten/handleiding-hera-applicatie-erkenning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documenten/handleiding-sit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is.vaph.be" TargetMode="External"/><Relationship Id="rId4" Type="http://schemas.openxmlformats.org/officeDocument/2006/relationships/hyperlink" Target="https://mijn.vaph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rgwijs.b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rkenningen@vaph.b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professionelen/mfc/overgangsmaatregelen-transiti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documenten/overgang-internaat-naar-mfc-invulformulier-groeipakket-p4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persoonlijke-budgetten/pvb/stap-ee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persoonlijke-budgetten/pvb/stap-een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persoonlijke-budgetten/pvb/stap-een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persoonlijke-budgetten/pvb/aanvragen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persoonlijke-budgetten/pvb/aanvragen/beoordelin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persoonlijke-budgetten/pvb/aanvragen/beoordeling" TargetMode="External"/><Relationship Id="rId7" Type="http://schemas.openxmlformats.org/officeDocument/2006/relationships/hyperlink" Target="https://www.vaph.be/overgang-minder-meerderjarigen/algemeen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aph.be/persoonlijke-budgetten/pvb/aanvragen/nah-procedure" TargetMode="External"/><Relationship Id="rId5" Type="http://schemas.openxmlformats.org/officeDocument/2006/relationships/hyperlink" Target="https://www.vaph.be/persoonlijke-budgetten/pvb/aanvragen/spoedprocedure" TargetMode="External"/><Relationship Id="rId4" Type="http://schemas.openxmlformats.org/officeDocument/2006/relationships/hyperlink" Target="https://www.vaph.be/persoonlijke-budgetten/pvb/aanvragen/noodprocedure-pvb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overgang-minder-meerderjarigen/procedures/mfc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aph.be/overgang-minder-meerderjarigen/procedures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overgang-minder-meerderjarigen/procedures/mfc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overgang-minder-meerderjarigen/procedures/mfc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overgang-minder-meerderjarigen/procedures/mfc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aph.be/professionelen/mdt/mdv/modules/stap-2-budgetcategorie-bepalen" TargetMode="External"/><Relationship Id="rId4" Type="http://schemas.openxmlformats.org/officeDocument/2006/relationships/hyperlink" Target="https://www.vaph.be/documenten/ministerieel-besluit-over-de-berekening-van-het-persoonsvolgend-budget-na-jeugdhulp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overgang-minder-meerderjarigen/procedures/mfc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overgang-minder-meerderjarigen/procedures/mfc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persoonlijke-budgetten/pvb/besteden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professionelen/mfc/overgangsmaatregelen-transitie/pvb-na-jeugdhulp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professionelen/mfc/overgangsmaatregelen-transitie/pvb-na-jeugdhulp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zorgcontinuiteit@vaph.be" TargetMode="External"/><Relationship Id="rId4" Type="http://schemas.openxmlformats.org/officeDocument/2006/relationships/hyperlink" Target="https://docs.google.com/spreadsheets/d/1HSMtk4xWVBX0QqU6L40wH7gd_Lwh18g-/edit?usp=sharing&amp;ouid=101270772137965308862&amp;rtpof=true&amp;sd=tru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overgang-minder-meerderjarigen/algemeen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aph.be/professionelen/mfc/overgangsmaatregelen-transitie/pvb-na-jeugdhulp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ph.be/nieuwsbrief/inschrijven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ph.be/actueel/nieuwsbrief/nieuwsbrief-voor-professionelen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ph.be/actueel/magazines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contacteer-ons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documenten/handleiding-hera-applicatie-erkenning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sis.vaph.b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sis.vaph.b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INFOSESSIE MFC’s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31 augustus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Rollen toekennen aan medewerkers (</a:t>
            </a:r>
            <a:r>
              <a:rPr lang="nl" sz="1000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nl" sz="1000" b="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https://isis.vaph.be</a:t>
            </a:r>
            <a:r>
              <a:rPr lang="nl"/>
              <a:t>)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10</a:t>
            </a:fld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00" y="1212050"/>
            <a:ext cx="803215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Applicatie erkenningen: inhoud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 APPLICATIE ERKENNINGEN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Gegevens over uw erkenning als MFC (gegevens uit het erkenningsbesluit)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PDF-versie van brief en erkenningsbesluit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contactgegevens (*)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rekeningnummer (*)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e-mailadressen (*) oa. voor verzending Nieuws voor professionelen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(*) door u als organisatie zelf te beheren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Handleiding op de website: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200" u="sng">
                <a:solidFill>
                  <a:schemeClr val="hlink"/>
                </a:solidFill>
                <a:hlinkClick r:id="rId3"/>
              </a:rPr>
              <a:t>https://www.vaph.be/documenten/handleiding-hera-applicatie-erkenningen</a:t>
            </a: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 APPLICATIE ERKENNINGEN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13</a:t>
            </a:fld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00" y="987775"/>
            <a:ext cx="8631300" cy="35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 APPLICATIE ERKENNINGEN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14</a:t>
            </a:fld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75" y="1356350"/>
            <a:ext cx="8345724" cy="29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 APPLICATIE ERKENNINGEN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15</a:t>
            </a:fld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00" y="1017725"/>
            <a:ext cx="8335599" cy="39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 APPLICATIE ERKENNINGEN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16</a:t>
            </a:fld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00" y="542350"/>
            <a:ext cx="8314699" cy="45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 APPLICATIE ERKENNINGEN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17</a:t>
            </a:fld>
            <a:endParaRPr/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00" y="952675"/>
            <a:ext cx="8520601" cy="32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VESTIGINGSPLAATSEN TOEVOEGEN</a:t>
            </a:r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TOEVOEGEN VESTIGINGSPLAATSEN/SITES: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Handleiding op de website: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200" u="sng">
                <a:solidFill>
                  <a:schemeClr val="hlink"/>
                </a:solidFill>
                <a:hlinkClick r:id="rId3"/>
              </a:rPr>
              <a:t>https://www.vaph.be/documenten/handleiding-sites</a:t>
            </a: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/>
              <a:t>Om vestigingsplaatsen te beheren gaat u naar </a:t>
            </a:r>
            <a:r>
              <a:rPr lang="nl" sz="1200" u="sng">
                <a:solidFill>
                  <a:schemeClr val="hlink"/>
                </a:solidFill>
                <a:hlinkClick r:id="rId4"/>
              </a:rPr>
              <a:t>https://mijn.vaph.be</a:t>
            </a:r>
            <a:r>
              <a:rPr lang="nl" sz="1200"/>
              <a:t>. </a:t>
            </a: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/>
              <a:t>Vervolgens kiest u op de pagina in het E-loket van het VAPH uw hoedanigheid. Dit is die van SE medewerker.</a:t>
            </a: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/>
              <a:t>of via </a:t>
            </a:r>
            <a:r>
              <a:rPr lang="nl" sz="1200" u="sng">
                <a:solidFill>
                  <a:schemeClr val="hlink"/>
                </a:solidFill>
                <a:hlinkClick r:id="rId5"/>
              </a:rPr>
              <a:t>https://isis.vaph.be</a:t>
            </a:r>
            <a:r>
              <a:rPr lang="nl" sz="1200"/>
              <a:t> via de tab adressen en vervolgens sites.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200"/>
              <a:t>Als subsidie eenheid (SE) dient u een </a:t>
            </a:r>
            <a:r>
              <a:rPr lang="nl" sz="1200" u="sng"/>
              <a:t>site te registreren</a:t>
            </a:r>
            <a:r>
              <a:rPr lang="nl" sz="1200"/>
              <a:t> voor </a:t>
            </a:r>
            <a:r>
              <a:rPr lang="nl" sz="1200" u="sng"/>
              <a:t>elke plaats</a:t>
            </a:r>
            <a:r>
              <a:rPr lang="nl" sz="1200"/>
              <a:t> waar uw organisatie </a:t>
            </a:r>
            <a:r>
              <a:rPr lang="nl" sz="1200" u="sng"/>
              <a:t>collectieve ondersteuning</a:t>
            </a:r>
            <a:r>
              <a:rPr lang="nl" sz="1200"/>
              <a:t> aanbiedt. 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200"/>
              <a:t>Momenteel is 1 site ingebracht op basis van info op de website van onderwijs. Dit was nodig voor de voorbereiding voor de intersectorale toegangspoort (wachtlijsten en instroom).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200"/>
              <a:t>Deze kunnen door u gewijzigd worden van zodra u ingelogd bent en u de rol ‘beheer sites’ aan uzelf of een medewerker heeft toegekend </a:t>
            </a:r>
            <a:endParaRPr sz="12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Erkenning MFC: stand van zaken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Applicatie erkenningen VAPH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Cliëntregistratie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Overgangsmaatregelen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PVB na jeugdhulp   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TOEVOEGEN VESTIGINGSPLAATSEN/SITES: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20</a:t>
            </a:fld>
            <a:endParaRPr/>
          </a:p>
        </p:txBody>
      </p:sp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575" y="1062950"/>
            <a:ext cx="7824701" cy="33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TOEVOEGEN VESTIGINGSPLAATSEN/SITES: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Welke gegevens kan u invullen: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Naam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Dit is de naam van de Site. Deze wordt weergegeven op</a:t>
            </a:r>
            <a:r>
              <a:rPr lang="nl" sz="11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https://www.zorgwijs.be/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Beschrijving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Dit is de beschrijving van de plaats. Deze wordt weergegeven op</a:t>
            </a:r>
            <a:r>
              <a:rPr lang="nl" sz="11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https://www.zorgwijs.be/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Aantal Cliënten: 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Eventueel kan u hier het aantal cliënten invullen dat ondersteuning geniet op de site.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Straat, nummer, postbus en plaats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het adres. Dubbele adressen mogen niet voorkomen.</a:t>
            </a:r>
            <a:r>
              <a:rPr lang="nl" sz="11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https://www.zorgwijs.be/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zoekt op de postcode van het site adres.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het email adres. Het is via dit email adres dat personen die ondersteuning zoeken via Zorgwijs u rechtstreeks via de applicatie kunnen contacteren.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kan u uw website van uw organisatie ingeven. Deze wordt getoond op</a:t>
            </a:r>
            <a:r>
              <a:rPr lang="nl" sz="11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https://www.zorgwijs.be/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 en Twitter: 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Deze kan u invullen maar deze velden worden voorlopig niet getoond op zorgwijs.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Activiteiten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Dit zijn de activiteiten waar uw SE voor erkend is. U duidt hier de activiteiten aan die op dit adres worden aangeboden.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Zorgwijs: 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u dit veld aanklikt wordt de site getoond in Zorgwijs (er moeten dan wel Zorgwijs activiteiten aan de site gekoppeld zijn, hierover later meer)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Aangeboden Ondersteuning: </a:t>
            </a:r>
            <a:r>
              <a:rPr lang="nl" sz="1100">
                <a:solidFill>
                  <a:srgbClr val="CB3C1F"/>
                </a:solidFill>
                <a:latin typeface="Arial"/>
                <a:ea typeface="Arial"/>
                <a:cs typeface="Arial"/>
                <a:sym typeface="Arial"/>
              </a:rPr>
              <a:t>Deze velden dient u enkel in te vullen indien uw organisatie erkend is als VZA, MFC of Ouder initiatief. Indien uw organisatie geen van deze erkenningen heeft zijn deze velden niet zichtbaar.</a:t>
            </a:r>
            <a:endParaRPr sz="1100">
              <a:solidFill>
                <a:srgbClr val="CB3C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TOEVOEGEN VESTIGINGSPLAATSEN/SITES: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Welke gegevens kan u invullen: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Activiteiten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Dit zijn de activiteiten waar uw SE voor erkend is. U duidt hier de activiteiten aan die op dit adres worden aangeboden.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Zorgwijs: 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u dit veld aanklikt wordt de site getoond in Zorgwijs (er moeten dan wel Zorgwijs activiteiten aan de site gekoppeld zijn, hierover later meer)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nl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Aangeboden Ondersteuning: </a:t>
            </a:r>
            <a:r>
              <a:rPr lang="nl" sz="1100">
                <a:solidFill>
                  <a:srgbClr val="CB3C1F"/>
                </a:solidFill>
                <a:latin typeface="Arial"/>
                <a:ea typeface="Arial"/>
                <a:cs typeface="Arial"/>
                <a:sym typeface="Arial"/>
              </a:rPr>
              <a:t>Deze velden dient u enkel in te vullen indien uw organisatie erkend is als VZA, MFC of Ouder initiatief. Indien uw organisatie geen van deze erkenningen heeft, zijn deze velden niet zichtbaar.</a:t>
            </a:r>
            <a:endParaRPr sz="1100">
              <a:solidFill>
                <a:srgbClr val="CB3C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Moduledatabank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/>
              <a:t>Geen VAPH-applicatie, wel goed- of afkeuren modules.</a:t>
            </a:r>
            <a:endParaRPr sz="120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 sz="1200"/>
              <a:t>Modules MFC-werking (hoogfrequent verblijf, dagopvang en begeleiding): in orde voor de MFC; indien niet, geef een seintje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 sz="1200"/>
              <a:t>Openstaande aanvragen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 sz="1200"/>
              <a:t>afkeuren (vb module rond opmaken ondersteuningsplan)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 sz="1200"/>
              <a:t>te bekijken (vb modules rond rechtstreeks toegankelijke hulpverlening)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 sz="1200"/>
              <a:t>To Do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 sz="1200"/>
              <a:t>handicapcodes toevoegen</a:t>
            </a:r>
            <a:endParaRPr sz="120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/>
              <a:t>door MFC zelf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/>
              <a:t>doelgroep per MFC opgelijst o.b.v. beschikbare informatie</a:t>
            </a:r>
            <a:endParaRPr/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/>
              <a:t>mail vanuit VAPH, nakijken of de informatie klopt</a:t>
            </a:r>
            <a:endParaRPr/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"/>
              <a:t>module uit de lijst met goedgekeurde modules halen en opnieuw naar onder slepen</a:t>
            </a:r>
            <a:endParaRPr/>
          </a:p>
          <a:p>
            <a: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"/>
              <a:t>aanpassingen doen en aanvragen (goedkeuring bij VAPH)</a:t>
            </a:r>
            <a:endParaRPr/>
          </a:p>
          <a:p>
            <a:pPr marL="22860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 sz="1200"/>
              <a:t>1 vestigingsplaats gekoppeld: meerdere ingeven in erkenningen, doorstroom via databanken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 sz="1200"/>
              <a:t>instroommogelijkheden: minstens één goedgekeurde module NRTJ uit de voorziening en minimaal één locatie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 sz="1200"/>
              <a:t>wachtlijstwerking van de toegangspoort wordt gekoppeld aan deze instroommogelijkheden</a:t>
            </a: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200"/>
              <a:t>Bij vragen kan u contact opnemen met team vergunnen en erkennen </a:t>
            </a: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200"/>
              <a:t>via mail : </a:t>
            </a:r>
            <a:r>
              <a:rPr lang="nl" sz="1200" u="sng">
                <a:solidFill>
                  <a:schemeClr val="hlink"/>
                </a:solidFill>
                <a:hlinkClick r:id="rId3"/>
              </a:rPr>
              <a:t>erkenningen@vaph.be</a:t>
            </a: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200"/>
              <a:t>of bellen naar 02/249 33 77 </a:t>
            </a: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Cliëntregistratie</a:t>
            </a:r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nl"/>
              <a:t>CLIENTREGISTRATIE – </a:t>
            </a:r>
            <a:r>
              <a:rPr lang="nl">
                <a:solidFill>
                  <a:schemeClr val="accent1"/>
                </a:solidFill>
              </a:rPr>
              <a:t>MFC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Begeleidingsovereenkomst</a:t>
            </a:r>
            <a:endParaRPr/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Ondersteuningsfuncties </a:t>
            </a:r>
            <a:endParaRPr/>
          </a:p>
          <a:p>
            <a:pPr marL="131445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Schoolaanvullende of schoolvervangende dagopvang, verblijf, begeleiding</a:t>
            </a:r>
            <a:endParaRPr/>
          </a:p>
          <a:p>
            <a:pPr marL="131445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Met frequentie op weekbasis</a:t>
            </a:r>
            <a:endParaRPr/>
          </a:p>
          <a:p>
            <a:pPr marL="131445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Met site waar ondersteuning plaatsvindt</a:t>
            </a:r>
            <a:endParaRPr/>
          </a:p>
          <a:p>
            <a:pPr marL="102870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/>
              <a:t>Individuele dagregistraties (werkelijke ondersteuning)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Steekproeven: ondertekende begeleidingsovereenkomst, dagregistraties versus begeleidingsovereenkomst, facturatie versus dagregistraties/groeipakket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nl"/>
              <a:t>CLIENTREGISTRATIE – </a:t>
            </a:r>
            <a:r>
              <a:rPr lang="nl">
                <a:solidFill>
                  <a:schemeClr val="accent1"/>
                </a:solidFill>
              </a:rPr>
              <a:t>MFC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/>
              <a:t>Geïntegreerde registratietool (GIR) (onderdeel webapplicatie Isis)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1779662"/>
            <a:ext cx="6718243" cy="270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/>
          <p:nvPr/>
        </p:nvSpPr>
        <p:spPr>
          <a:xfrm>
            <a:off x="6012160" y="3003798"/>
            <a:ext cx="1440300" cy="360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38"/>
          <p:cNvCxnSpPr/>
          <p:nvPr/>
        </p:nvCxnSpPr>
        <p:spPr>
          <a:xfrm flipH="1">
            <a:off x="7452209" y="2715765"/>
            <a:ext cx="770700" cy="416400"/>
          </a:xfrm>
          <a:prstGeom prst="straightConnector1">
            <a:avLst/>
          </a:prstGeom>
          <a:noFill/>
          <a:ln w="9525" cap="flat" cmpd="sng">
            <a:solidFill>
              <a:srgbClr val="9C15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</a:pPr>
            <a:r>
              <a:rPr lang="nl"/>
              <a:t>CLIENTREGISTRATIE – </a:t>
            </a:r>
            <a:r>
              <a:rPr lang="nl">
                <a:solidFill>
                  <a:schemeClr val="accent1"/>
                </a:solidFill>
              </a:rPr>
              <a:t>MFC</a:t>
            </a:r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Registreren van begeleidingsovereenkomst – </a:t>
            </a:r>
            <a:r>
              <a:rPr lang="nl">
                <a:solidFill>
                  <a:schemeClr val="accent2"/>
                </a:solidFill>
              </a:rPr>
              <a:t>binnen de zeven kalenderdagen</a:t>
            </a:r>
            <a:endParaRPr>
              <a:solidFill>
                <a:schemeClr val="accent2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Startdatum </a:t>
            </a:r>
            <a:endParaRPr/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Ondersteuningsfuncties</a:t>
            </a:r>
            <a:endParaRPr/>
          </a:p>
          <a:p>
            <a:pPr marL="131445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Schoolaanvullende en/of schoolvervangende dagopvang, verblijf, begeleiding</a:t>
            </a:r>
            <a:endParaRPr/>
          </a:p>
          <a:p>
            <a:pPr marL="1314450" lvl="2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/>
          </a:p>
          <a:p>
            <a:pPr marL="102870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None/>
            </a:pPr>
            <a:endParaRPr/>
          </a:p>
        </p:txBody>
      </p:sp>
      <p:pic>
        <p:nvPicPr>
          <p:cNvPr id="266" name="Google Shape;26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205" y="1792411"/>
            <a:ext cx="5972809" cy="107378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/>
          <p:nvPr/>
        </p:nvSpPr>
        <p:spPr>
          <a:xfrm>
            <a:off x="3203848" y="1792411"/>
            <a:ext cx="1008000" cy="208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39"/>
          <p:cNvCxnSpPr/>
          <p:nvPr/>
        </p:nvCxnSpPr>
        <p:spPr>
          <a:xfrm>
            <a:off x="395536" y="1913004"/>
            <a:ext cx="648000" cy="176400"/>
          </a:xfrm>
          <a:prstGeom prst="straightConnector1">
            <a:avLst/>
          </a:prstGeom>
          <a:noFill/>
          <a:ln w="9525" cap="flat" cmpd="sng">
            <a:solidFill>
              <a:srgbClr val="9C15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</a:pPr>
            <a:r>
              <a:rPr lang="nl"/>
              <a:t>CLIENTREGISTRATIE – </a:t>
            </a:r>
            <a:r>
              <a:rPr lang="nl">
                <a:solidFill>
                  <a:schemeClr val="accent1"/>
                </a:solidFill>
              </a:rPr>
              <a:t>MFC</a:t>
            </a:r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Frequentie van de geboden zorg over een </a:t>
            </a:r>
            <a:r>
              <a:rPr lang="nl" u="sng"/>
              <a:t>gemiddelde per week:</a:t>
            </a:r>
            <a:endParaRPr u="sng"/>
          </a:p>
          <a:p>
            <a:pPr marL="131445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6-7 dagen per week </a:t>
            </a:r>
            <a:endParaRPr/>
          </a:p>
          <a:p>
            <a:pPr marL="131445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4-5 dagen per week deeltijds </a:t>
            </a:r>
            <a:r>
              <a:rPr lang="nl" sz="800" i="1"/>
              <a:t>(voor de zorgverzekering als hij/zij slechts 4 dagen verblijf heeft) </a:t>
            </a:r>
            <a:endParaRPr/>
          </a:p>
          <a:p>
            <a:pPr marL="131445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4-5 dagen per week </a:t>
            </a:r>
            <a:endParaRPr/>
          </a:p>
          <a:p>
            <a:pPr marL="131445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2-3 dagen per week </a:t>
            </a:r>
            <a:endParaRPr/>
          </a:p>
          <a:p>
            <a:pPr marL="131445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2-4 dagen per maand</a:t>
            </a:r>
            <a:endParaRPr/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Site(s), vestigingsplaats waar de ondersteuning schoolaanvullende en/of schoolvervangende dagopvang wordt aangeboden en de vestigingsplaats waar de ondersteuning verblijf wordt aangeboden</a:t>
            </a:r>
            <a:endParaRPr/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Toegangspoort jeugdrechter ja/nee</a:t>
            </a:r>
            <a:endParaRPr/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Toegangspoort maatschappelijke noodzaak ja/nee</a:t>
            </a:r>
            <a:endParaRPr/>
          </a:p>
          <a:p>
            <a:pPr marL="8572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"/>
              <a:t>Intersectoraal traject</a:t>
            </a:r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ERKENNING MFC: stand van zaken</a:t>
            </a: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</a:pPr>
            <a:r>
              <a:rPr lang="nl"/>
              <a:t>CLIENTREGISTRATIE – </a:t>
            </a:r>
            <a:r>
              <a:rPr lang="nl">
                <a:solidFill>
                  <a:schemeClr val="accent1"/>
                </a:solidFill>
              </a:rPr>
              <a:t>MFC</a:t>
            </a:r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/>
              <a:t>Registreren van dagregistraties (werkelijke ondersteuning) – </a:t>
            </a:r>
            <a:r>
              <a:rPr lang="nl">
                <a:solidFill>
                  <a:schemeClr val="accent2"/>
                </a:solidFill>
              </a:rPr>
              <a:t>binnen de 4 weken</a:t>
            </a:r>
            <a:endParaRPr>
              <a:solidFill>
                <a:schemeClr val="accent2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sz="1400"/>
              <a:t>De dagregistraties geven de aangeboden ondersteuningsfuncties per dag weer en bestaan uit volgende elementen: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Ambulante begeleiding: aantal ambulante begeleidingen. Ambulante begeleiding is enkel mogelijk indien de cliënt op dezelfde dag geen gebruik maakt van schoolaanvullende -, schoolvervangende dagopvang en/of verblijf</a:t>
            </a:r>
            <a:endParaRPr/>
          </a:p>
          <a:p>
            <a:pPr marL="91440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00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30</a:t>
            </a:fld>
            <a:endParaRPr/>
          </a:p>
        </p:txBody>
      </p:sp>
      <p:pic>
        <p:nvPicPr>
          <p:cNvPr id="283" name="Google Shape;28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923678"/>
            <a:ext cx="5972809" cy="107378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1"/>
          <p:cNvSpPr/>
          <p:nvPr/>
        </p:nvSpPr>
        <p:spPr>
          <a:xfrm>
            <a:off x="3203848" y="1923678"/>
            <a:ext cx="1080000" cy="21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41"/>
          <p:cNvCxnSpPr/>
          <p:nvPr/>
        </p:nvCxnSpPr>
        <p:spPr>
          <a:xfrm>
            <a:off x="311700" y="2211710"/>
            <a:ext cx="660000" cy="360000"/>
          </a:xfrm>
          <a:prstGeom prst="straightConnector1">
            <a:avLst/>
          </a:prstGeom>
          <a:noFill/>
          <a:ln w="9525" cap="flat" cmpd="sng">
            <a:solidFill>
              <a:srgbClr val="9C15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</a:pPr>
            <a:r>
              <a:rPr lang="nl"/>
              <a:t>CLIENTREGISTRATIE – </a:t>
            </a:r>
            <a:r>
              <a:rPr lang="nl">
                <a:solidFill>
                  <a:schemeClr val="accent1"/>
                </a:solidFill>
              </a:rPr>
              <a:t>MFC</a:t>
            </a:r>
            <a:endParaRPr/>
          </a:p>
        </p:txBody>
      </p:sp>
      <p:sp>
        <p:nvSpPr>
          <p:cNvPr id="291" name="Google Shape;291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Mobiele begeleidingen: aantal mobiele begeleidingen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Schoolaanvullende dagdelen: 0,5 voor een halve dag en 1 voor een volledige dag schoolaanvullende dagopvang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Schoolvervangende dagdelen: 0,5 voor een halve dag en 1 voor een volledige dag schoolvervangende dagopvang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Verblijf: indien een nacht verblijf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Datum registratie: de datum waarop de ondersteuning plaatsvond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5969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nl"/>
              <a:t>⮚ </a:t>
            </a:r>
            <a:r>
              <a:rPr lang="nl" sz="1200" i="1"/>
              <a:t>Ter info: Schoolaanvullende dagopvang en schoolvervangende dagopvang mag gecombineerd worden op één dag (vb halve dag schoolaanvullend en halve dag schoolvervangend) maar mogen samen nooit meer dan één dag vormen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360362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360362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4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body" idx="1"/>
          </p:nvPr>
        </p:nvSpPr>
        <p:spPr>
          <a:xfrm>
            <a:off x="311700" y="104059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/>
              <a:t>Rapportering via GIR: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Begeleidingsovereenkomsten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Dagregistraties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MFC kortverblijf</a:t>
            </a:r>
            <a:endParaRPr/>
          </a:p>
          <a:p>
            <a: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xcel</a:t>
            </a:r>
            <a:endParaRPr/>
          </a:p>
          <a:p>
            <a:pPr marL="596900" lvl="1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98" name="Google Shape;29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1557310"/>
            <a:ext cx="3600400" cy="254559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nl"/>
              <a:t>CLIENTREGISTRATIE – </a:t>
            </a:r>
            <a:r>
              <a:rPr lang="nl">
                <a:solidFill>
                  <a:schemeClr val="accent1"/>
                </a:solidFill>
              </a:rPr>
              <a:t>MFC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00" name="Google Shape;300;p4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32</a:t>
            </a:fld>
            <a:endParaRPr/>
          </a:p>
        </p:txBody>
      </p:sp>
      <p:cxnSp>
        <p:nvCxnSpPr>
          <p:cNvPr id="301" name="Google Shape;301;p43"/>
          <p:cNvCxnSpPr/>
          <p:nvPr/>
        </p:nvCxnSpPr>
        <p:spPr>
          <a:xfrm rot="10800000" flipH="1">
            <a:off x="2555776" y="1779710"/>
            <a:ext cx="1656300" cy="432000"/>
          </a:xfrm>
          <a:prstGeom prst="straightConnector1">
            <a:avLst/>
          </a:prstGeom>
          <a:noFill/>
          <a:ln w="9525" cap="flat" cmpd="sng">
            <a:solidFill>
              <a:srgbClr val="9C15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Overgangsmaatregelen</a:t>
            </a:r>
            <a:endParaRPr/>
          </a:p>
        </p:txBody>
      </p:sp>
      <p:sp>
        <p:nvSpPr>
          <p:cNvPr id="307" name="Google Shape;307;p4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Overgangsmaatregelen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13" name="Google Shape;313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u="sng">
                <a:solidFill>
                  <a:schemeClr val="hlink"/>
                </a:solidFill>
                <a:hlinkClick r:id="rId3"/>
              </a:rPr>
              <a:t>https://www.vaph.be/professionelen/mfc/overgangsmaatregelen-transitie</a:t>
            </a:r>
            <a:endParaRPr sz="120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nl" sz="1200"/>
              <a:t>eigen financiële bijdrage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" sz="1200"/>
              <a:t>vrij besteedbaar bedrag (zakgeld)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" sz="1200"/>
              <a:t>socioculturele toelage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" sz="1200"/>
              <a:t>PVB na jeugdhulp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" sz="1200"/>
              <a:t>Specifieke uitzonderingen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" sz="1200"/>
              <a:t>combinatie RTH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" sz="1200"/>
              <a:t>combinatie PAB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" sz="1200"/>
              <a:t>Domicilie in Wallonië en buitenland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14" name="Google Shape;314;p4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Overgangsmaatregelen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20" name="Google Shape;320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/>
              <a:t>Eigen financiële bijdrage</a:t>
            </a:r>
            <a:endParaRPr sz="120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lang="nl" sz="1200"/>
              <a:t>september: opstartbrief uitbetalers groeipakket aan MFC en ouders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" sz="1200"/>
              <a:t>geen communicatie via P3 (normale procedure voor nieuwe gebruikers), maar P4 voor gebruikers transitie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" sz="1200"/>
              <a:t>“schakelmomenten” communiceren - HCO-nummer vermelden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" sz="1200"/>
              <a:t>P4 gepubliceerd (</a:t>
            </a:r>
            <a:r>
              <a:rPr lang="nl" sz="1200" u="sng">
                <a:solidFill>
                  <a:schemeClr val="hlink"/>
                </a:solidFill>
                <a:hlinkClick r:id="rId3"/>
              </a:rPr>
              <a:t>https://www.vaph.be/documenten/overgang-internaat-naar-mfc-invulformulier-groeipakket-p4</a:t>
            </a:r>
            <a:r>
              <a:rPr lang="nl" sz="1200"/>
              <a:t>)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21" name="Google Shape;321;p4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PVB na jeugdhulp</a:t>
            </a:r>
            <a:endParaRPr/>
          </a:p>
        </p:txBody>
      </p:sp>
      <p:sp>
        <p:nvSpPr>
          <p:cNvPr id="327" name="Google Shape;327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4B53"/>
                </a:solidFill>
              </a:rPr>
              <a:t>Het persoonsvolgend budget na jeugdhulp</a:t>
            </a:r>
            <a:endParaRPr>
              <a:solidFill>
                <a:srgbClr val="CC017A"/>
              </a:solidFill>
            </a:endParaRPr>
          </a:p>
        </p:txBody>
      </p:sp>
      <p:sp>
        <p:nvSpPr>
          <p:cNvPr id="334" name="Google Shape;334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37</a:t>
            </a:fld>
            <a:endParaRPr/>
          </a:p>
        </p:txBody>
      </p:sp>
      <p:pic>
        <p:nvPicPr>
          <p:cNvPr id="335" name="Google Shape;3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14" y="1640123"/>
            <a:ext cx="8322882" cy="26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9"/>
          <p:cNvSpPr txBox="1">
            <a:spLocks noGrp="1"/>
          </p:cNvSpPr>
          <p:nvPr>
            <p:ph type="title"/>
          </p:nvPr>
        </p:nvSpPr>
        <p:spPr>
          <a:xfrm>
            <a:off x="272950" y="5026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500"/>
              <a:buNone/>
            </a:pPr>
            <a:r>
              <a:rPr lang="nl">
                <a:solidFill>
                  <a:schemeClr val="accent1"/>
                </a:solidFill>
              </a:rPr>
              <a:t>TOEKOMSTPLANNING = HET VERTREKPUNT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41" name="Google Shape;341;p49"/>
          <p:cNvSpPr txBox="1">
            <a:spLocks noGrp="1"/>
          </p:cNvSpPr>
          <p:nvPr>
            <p:ph type="sldNum" idx="12"/>
          </p:nvPr>
        </p:nvSpPr>
        <p:spPr>
          <a:xfrm>
            <a:off x="8549918" y="461826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38</a:t>
            </a:fld>
            <a:endParaRPr/>
          </a:p>
        </p:txBody>
      </p:sp>
      <p:sp>
        <p:nvSpPr>
          <p:cNvPr id="342" name="Google Shape;342;p49"/>
          <p:cNvSpPr/>
          <p:nvPr/>
        </p:nvSpPr>
        <p:spPr>
          <a:xfrm>
            <a:off x="656086" y="1730794"/>
            <a:ext cx="2252400" cy="2252400"/>
          </a:xfrm>
          <a:prstGeom prst="ellipse">
            <a:avLst/>
          </a:prstGeom>
          <a:solidFill>
            <a:srgbClr val="32AEC7"/>
          </a:solidFill>
          <a:ln w="9525" cap="flat" cmpd="sng">
            <a:solidFill>
              <a:srgbClr val="32AE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9"/>
          <p:cNvSpPr/>
          <p:nvPr/>
        </p:nvSpPr>
        <p:spPr>
          <a:xfrm>
            <a:off x="2553601" y="1730113"/>
            <a:ext cx="2252400" cy="2252400"/>
          </a:xfrm>
          <a:prstGeom prst="ellipse">
            <a:avLst/>
          </a:prstGeom>
          <a:solidFill>
            <a:srgbClr val="004D5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9"/>
          <p:cNvSpPr txBox="1"/>
          <p:nvPr/>
        </p:nvSpPr>
        <p:spPr>
          <a:xfrm>
            <a:off x="2577925" y="2556698"/>
            <a:ext cx="18591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Aanvraagprocedure PVB 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9"/>
          <p:cNvSpPr/>
          <p:nvPr/>
        </p:nvSpPr>
        <p:spPr>
          <a:xfrm>
            <a:off x="4406725" y="1729433"/>
            <a:ext cx="2252400" cy="2252400"/>
          </a:xfrm>
          <a:prstGeom prst="ellipse">
            <a:avLst/>
          </a:prstGeom>
          <a:solidFill>
            <a:srgbClr val="004D5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9"/>
          <p:cNvSpPr txBox="1"/>
          <p:nvPr/>
        </p:nvSpPr>
        <p:spPr>
          <a:xfrm>
            <a:off x="4406731" y="2569308"/>
            <a:ext cx="209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PVB na jeugdhulp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9"/>
          <p:cNvSpPr/>
          <p:nvPr/>
        </p:nvSpPr>
        <p:spPr>
          <a:xfrm>
            <a:off x="6235524" y="1729433"/>
            <a:ext cx="2252400" cy="2252400"/>
          </a:xfrm>
          <a:prstGeom prst="ellipse">
            <a:avLst/>
          </a:prstGeom>
          <a:solidFill>
            <a:srgbClr val="004D5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9"/>
          <p:cNvSpPr txBox="1"/>
          <p:nvPr/>
        </p:nvSpPr>
        <p:spPr>
          <a:xfrm>
            <a:off x="6235491" y="2706800"/>
            <a:ext cx="2252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 na de terbeschikkingstelling?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9"/>
          <p:cNvSpPr txBox="1"/>
          <p:nvPr/>
        </p:nvSpPr>
        <p:spPr>
          <a:xfrm>
            <a:off x="838906" y="2601253"/>
            <a:ext cx="17391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Jongvolwassenen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toekomstplanning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>
            <a:spLocks noGrp="1"/>
          </p:cNvSpPr>
          <p:nvPr>
            <p:ph type="title"/>
          </p:nvPr>
        </p:nvSpPr>
        <p:spPr>
          <a:xfrm>
            <a:off x="311700" y="493069"/>
            <a:ext cx="63906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JONGVOLWASSENEN MET EEN (VERMOEDEN) VAN EXTRA UITDAGINGEN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55" name="Google Shape;355;p50"/>
          <p:cNvSpPr txBox="1">
            <a:spLocks noGrp="1"/>
          </p:cNvSpPr>
          <p:nvPr>
            <p:ph type="body" idx="1"/>
          </p:nvPr>
        </p:nvSpPr>
        <p:spPr>
          <a:xfrm>
            <a:off x="311700" y="1372794"/>
            <a:ext cx="85206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b="1">
                <a:solidFill>
                  <a:schemeClr val="accent2"/>
                </a:solidFill>
              </a:rPr>
              <a:t>Tijdig </a:t>
            </a:r>
            <a:r>
              <a:rPr lang="nl"/>
              <a:t>beginnen met toekomstplanning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					    ↓</a:t>
            </a:r>
            <a:endParaRPr/>
          </a:p>
          <a:p>
            <a: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/>
              <a:t>Wat wil je?</a:t>
            </a:r>
            <a:endParaRPr/>
          </a:p>
          <a:p>
            <a: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/>
              <a:t>Hoe kan je dat realiseren?</a:t>
            </a:r>
            <a:endParaRPr/>
          </a:p>
          <a:p>
            <a: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/>
              <a:t>Welke stappen moet je daarvoor ondernemen?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					= niet simpel</a:t>
            </a:r>
            <a:endParaRPr/>
          </a:p>
          <a:p>
            <a:pPr marL="22860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= vraagt tijd</a:t>
            </a:r>
            <a:endParaRPr/>
          </a:p>
          <a:p>
            <a:pPr marL="285750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50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b="1">
                <a:solidFill>
                  <a:srgbClr val="EC008C"/>
                </a:solidFill>
              </a:rPr>
              <a:t>Breed en inclusief </a:t>
            </a:r>
            <a:r>
              <a:rPr lang="nl"/>
              <a:t>kijken naar de toekomst, vanuit de sterktes en wensen van de jongere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b="1">
                <a:solidFill>
                  <a:srgbClr val="EC008C"/>
                </a:solidFill>
              </a:rPr>
              <a:t>Wat is er nodig</a:t>
            </a:r>
            <a:r>
              <a:rPr lang="nl"/>
              <a:t> om die toekomstplanning ook te realiseren?</a:t>
            </a:r>
            <a:endParaRPr/>
          </a:p>
        </p:txBody>
      </p:sp>
      <p:sp>
        <p:nvSpPr>
          <p:cNvPr id="356" name="Google Shape;356;p50"/>
          <p:cNvSpPr txBox="1">
            <a:spLocks noGrp="1"/>
          </p:cNvSpPr>
          <p:nvPr>
            <p:ph type="sldNum" idx="12"/>
          </p:nvPr>
        </p:nvSpPr>
        <p:spPr>
          <a:xfrm>
            <a:off x="8420688" y="4628038"/>
            <a:ext cx="4116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ERKENNING MFC VAPH: stand van zaken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BVR Transitie: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voor def. goedkeuring geagendeerd op Vlaamse Regering op 31/08/2023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Na def. goedkeuring: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opmaak erkenningsbesluiten en verzending via mail  na ondertekening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275" y="1017656"/>
            <a:ext cx="6597469" cy="429798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1"/>
          <p:cNvSpPr txBox="1">
            <a:spLocks noGrp="1"/>
          </p:cNvSpPr>
          <p:nvPr>
            <p:ph type="title"/>
          </p:nvPr>
        </p:nvSpPr>
        <p:spPr>
          <a:xfrm>
            <a:off x="233775" y="470319"/>
            <a:ext cx="63906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JONGVOLWASSENEN MET EEN (VERMOEDEN) VAN EXTRA UITDAGINGEN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63" name="Google Shape;363;p51"/>
          <p:cNvSpPr txBox="1">
            <a:spLocks noGrp="1"/>
          </p:cNvSpPr>
          <p:nvPr>
            <p:ph type="sldNum" idx="12"/>
          </p:nvPr>
        </p:nvSpPr>
        <p:spPr>
          <a:xfrm>
            <a:off x="8306972" y="4609355"/>
            <a:ext cx="5322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>
            <a:spLocks noGrp="1"/>
          </p:cNvSpPr>
          <p:nvPr>
            <p:ph type="title"/>
          </p:nvPr>
        </p:nvSpPr>
        <p:spPr>
          <a:xfrm>
            <a:off x="311700" y="515850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Arial"/>
              <a:buNone/>
            </a:pP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HET PROCES VAN VRAAGVERHELDERING			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					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500"/>
              <a:buNone/>
            </a:pPr>
            <a:endParaRPr/>
          </a:p>
        </p:txBody>
      </p:sp>
      <p:sp>
        <p:nvSpPr>
          <p:cNvPr id="369" name="Google Shape;369;p52"/>
          <p:cNvSpPr txBox="1">
            <a:spLocks noGrp="1"/>
          </p:cNvSpPr>
          <p:nvPr>
            <p:ph type="body" idx="1"/>
          </p:nvPr>
        </p:nvSpPr>
        <p:spPr>
          <a:xfrm>
            <a:off x="311700" y="1152468"/>
            <a:ext cx="8520600" cy="3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nl" sz="1500" i="1">
                <a:solidFill>
                  <a:srgbClr val="2695AB"/>
                </a:solidFill>
              </a:rPr>
              <a:t>Het proces van vraagverheldering = he</a:t>
            </a:r>
            <a:r>
              <a:rPr lang="nl" sz="1500" i="1">
                <a:solidFill>
                  <a:srgbClr val="2695AB"/>
                </a:solidFill>
                <a:latin typeface="Calibri"/>
                <a:ea typeface="Calibri"/>
                <a:cs typeface="Calibri"/>
                <a:sym typeface="Calibri"/>
              </a:rPr>
              <a:t>t in kaart brengen van</a:t>
            </a:r>
            <a:r>
              <a:rPr lang="nl" sz="1500" i="1">
                <a:solidFill>
                  <a:srgbClr val="2695AB"/>
                </a:solidFill>
              </a:rPr>
              <a:t>:</a:t>
            </a:r>
            <a:endParaRPr sz="1500" i="1">
              <a:solidFill>
                <a:srgbClr val="2695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6035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2695AB"/>
              </a:buClr>
              <a:buSzPts val="1500"/>
              <a:buFont typeface="Calibri"/>
              <a:buChar char="●"/>
            </a:pPr>
            <a:r>
              <a:rPr lang="nl" sz="1500">
                <a:solidFill>
                  <a:srgbClr val="1D1D1D"/>
                </a:solidFill>
              </a:rPr>
              <a:t>Welke activiteiten wilt u allemaal uitvoeren op het vlak van wonen, werken, dagbesteding, vrije tijd, vorming, mobiliteit, sociale contacten, emotioneel welbevinden ...?</a:t>
            </a:r>
            <a:endParaRPr sz="1500">
              <a:solidFill>
                <a:srgbClr val="1D1D1D"/>
              </a:solidFill>
            </a:endParaRPr>
          </a:p>
          <a:p>
            <a:pPr marL="3429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95AB"/>
              </a:buClr>
              <a:buSzPts val="1500"/>
              <a:buFont typeface="Calibri"/>
              <a:buChar char="●"/>
            </a:pPr>
            <a:r>
              <a:rPr lang="nl" sz="1500">
                <a:solidFill>
                  <a:srgbClr val="1D1D1D"/>
                </a:solidFill>
              </a:rPr>
              <a:t>Bij welke van die activiteiten ondervindt u al dan niet problemen en wanneer ondervindt u die problemen?</a:t>
            </a:r>
            <a:endParaRPr sz="1500">
              <a:solidFill>
                <a:srgbClr val="1D1D1D"/>
              </a:solidFill>
            </a:endParaRPr>
          </a:p>
          <a:p>
            <a:pPr marL="3429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95AB"/>
              </a:buClr>
              <a:buSzPts val="1500"/>
              <a:buFont typeface="Calibri"/>
              <a:buChar char="●"/>
            </a:pPr>
            <a:r>
              <a:rPr lang="nl" sz="1500">
                <a:solidFill>
                  <a:srgbClr val="1D1D1D"/>
                </a:solidFill>
              </a:rPr>
              <a:t>Wat zijn uw sterktes en uw zwaktes?</a:t>
            </a:r>
            <a:endParaRPr sz="1500">
              <a:solidFill>
                <a:srgbClr val="1D1D1D"/>
              </a:solidFill>
            </a:endParaRPr>
          </a:p>
          <a:p>
            <a:pPr marL="3429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95AB"/>
              </a:buClr>
              <a:buSzPts val="1500"/>
              <a:buFont typeface="Calibri"/>
              <a:buChar char="●"/>
            </a:pPr>
            <a:r>
              <a:rPr lang="nl" sz="1500">
                <a:solidFill>
                  <a:srgbClr val="1D1D1D"/>
                </a:solidFill>
              </a:rPr>
              <a:t>Hoe leeft u en hoe wilt u leven?</a:t>
            </a:r>
            <a:endParaRPr sz="1500">
              <a:solidFill>
                <a:srgbClr val="1D1D1D"/>
              </a:solidFill>
            </a:endParaRPr>
          </a:p>
          <a:p>
            <a:pPr marL="3429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95AB"/>
              </a:buClr>
              <a:buSzPts val="1500"/>
              <a:buFont typeface="Calibri"/>
              <a:buChar char="●"/>
            </a:pPr>
            <a:r>
              <a:rPr lang="nl" sz="1500">
                <a:solidFill>
                  <a:srgbClr val="1D1D1D"/>
                </a:solidFill>
              </a:rPr>
              <a:t>Welke hulpmiddelen gebruikt u al?</a:t>
            </a:r>
            <a:endParaRPr sz="1500">
              <a:solidFill>
                <a:srgbClr val="1D1D1D"/>
              </a:solidFill>
            </a:endParaRPr>
          </a:p>
          <a:p>
            <a:pPr marL="3429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95AB"/>
              </a:buClr>
              <a:buSzPts val="1500"/>
              <a:buFont typeface="Calibri"/>
              <a:buChar char="●"/>
            </a:pPr>
            <a:r>
              <a:rPr lang="nl" sz="1500">
                <a:solidFill>
                  <a:srgbClr val="1D1D1D"/>
                </a:solidFill>
              </a:rPr>
              <a:t>Welke ondersteuning krijgt u al?</a:t>
            </a:r>
            <a:endParaRPr sz="1500">
              <a:solidFill>
                <a:srgbClr val="1D1D1D"/>
              </a:solidFill>
            </a:endParaRPr>
          </a:p>
          <a:p>
            <a:pPr marL="3429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95AB"/>
              </a:buClr>
              <a:buSzPts val="1500"/>
              <a:buFont typeface="Calibri"/>
              <a:buChar char="●"/>
            </a:pPr>
            <a:r>
              <a:rPr lang="nl" sz="1500">
                <a:solidFill>
                  <a:srgbClr val="1D1D1D"/>
                </a:solidFill>
              </a:rPr>
              <a:t>Is de ondersteuning die u al krijgt voldoende of niet en waarom niet?</a:t>
            </a:r>
            <a:endParaRPr sz="1500">
              <a:solidFill>
                <a:srgbClr val="1D1D1D"/>
              </a:solidFill>
            </a:endParaRPr>
          </a:p>
          <a:p>
            <a:pPr marL="3429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95AB"/>
              </a:buClr>
              <a:buSzPts val="1500"/>
              <a:buFont typeface="Calibri"/>
              <a:buChar char="●"/>
            </a:pPr>
            <a:r>
              <a:rPr lang="nl" sz="1500">
                <a:solidFill>
                  <a:srgbClr val="1D1D1D"/>
                </a:solidFill>
              </a:rPr>
              <a:t>Wie zou u kunnen helpen, nu, in de toekomst of wanneer uw huidige ondersteuning wegvalt?</a:t>
            </a:r>
            <a:endParaRPr sz="1500">
              <a:solidFill>
                <a:srgbClr val="1D1D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 sz="1500">
              <a:solidFill>
                <a:srgbClr val="1D1D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 sz="1500">
              <a:solidFill>
                <a:srgbClr val="1D1D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2"/>
          <p:cNvSpPr txBox="1">
            <a:spLocks noGrp="1"/>
          </p:cNvSpPr>
          <p:nvPr>
            <p:ph type="sldNum" idx="12"/>
          </p:nvPr>
        </p:nvSpPr>
        <p:spPr>
          <a:xfrm>
            <a:off x="8466304" y="4604880"/>
            <a:ext cx="366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 txBox="1">
            <a:spLocks noGrp="1"/>
          </p:cNvSpPr>
          <p:nvPr>
            <p:ph type="title"/>
          </p:nvPr>
        </p:nvSpPr>
        <p:spPr>
          <a:xfrm>
            <a:off x="321750" y="470350"/>
            <a:ext cx="8500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Arial"/>
              <a:buNone/>
            </a:pPr>
            <a:r>
              <a:rPr lang="nl"/>
              <a:t>H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ET PROCES VAN VRAAGVERHELDERING		    	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			                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Arial"/>
              <a:buNone/>
            </a:pPr>
            <a:endParaRPr>
              <a:solidFill>
                <a:schemeClr val="hlink"/>
              </a:solidFill>
            </a:endParaRPr>
          </a:p>
        </p:txBody>
      </p:sp>
      <p:sp>
        <p:nvSpPr>
          <p:cNvPr id="376" name="Google Shape;376;p53"/>
          <p:cNvSpPr txBox="1">
            <a:spLocks noGrp="1"/>
          </p:cNvSpPr>
          <p:nvPr>
            <p:ph type="sldNum" idx="12"/>
          </p:nvPr>
        </p:nvSpPr>
        <p:spPr>
          <a:xfrm>
            <a:off x="8534575" y="4445551"/>
            <a:ext cx="3708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42</a:t>
            </a:fld>
            <a:endParaRPr/>
          </a:p>
        </p:txBody>
      </p:sp>
      <p:pic>
        <p:nvPicPr>
          <p:cNvPr id="377" name="Google Shape;37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200" y="1071625"/>
            <a:ext cx="3667125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3"/>
          <p:cNvSpPr txBox="1"/>
          <p:nvPr/>
        </p:nvSpPr>
        <p:spPr>
          <a:xfrm>
            <a:off x="3678981" y="1640556"/>
            <a:ext cx="5055300" cy="23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788C"/>
              </a:buClr>
              <a:buSzPts val="1500"/>
              <a:buFont typeface="Calibri"/>
              <a:buAutoNum type="arabicPeriod"/>
            </a:pPr>
            <a:r>
              <a:rPr lang="nl" sz="1500" b="0" i="0" u="none" strike="noStrike" cap="none">
                <a:solidFill>
                  <a:srgbClr val="11788C"/>
                </a:solidFill>
                <a:latin typeface="Calibri"/>
                <a:ea typeface="Calibri"/>
                <a:cs typeface="Calibri"/>
                <a:sym typeface="Calibri"/>
              </a:rPr>
              <a:t>Ikzelf</a:t>
            </a:r>
            <a:br>
              <a:rPr lang="nl" sz="1500" b="0" i="0" u="none" strike="noStrike" cap="none">
                <a:solidFill>
                  <a:srgbClr val="11788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b="0" i="0" u="none" strike="noStrike" cap="none">
              <a:solidFill>
                <a:srgbClr val="11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500"/>
              <a:buFont typeface="Calibri"/>
              <a:buAutoNum type="arabicPeriod"/>
            </a:pPr>
            <a:r>
              <a:rPr lang="nl" sz="1500" b="0" i="0" u="none" strike="noStrike" cap="none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Eigen gezin</a:t>
            </a:r>
            <a:br>
              <a:rPr lang="nl" sz="1500" b="0" i="0" u="none" strike="noStrike" cap="none">
                <a:solidFill>
                  <a:srgbClr val="11788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b="0" i="0" u="none" strike="noStrike" cap="none">
              <a:solidFill>
                <a:srgbClr val="11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500"/>
              <a:buFont typeface="Calibri"/>
              <a:buAutoNum type="arabicPeriod"/>
            </a:pPr>
            <a:r>
              <a:rPr lang="nl" sz="1500" b="0" i="0" u="none" strike="noStrike" cap="non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Vrienden, vrijwilligers en ouders</a:t>
            </a:r>
            <a:br>
              <a:rPr lang="nl" sz="1500" b="0" i="0" u="none" strike="noStrike" cap="none">
                <a:solidFill>
                  <a:srgbClr val="11788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b="0" i="0" u="none" strike="noStrike" cap="none">
              <a:solidFill>
                <a:srgbClr val="11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1A53"/>
              </a:buClr>
              <a:buSzPts val="1500"/>
              <a:buFont typeface="Calibri"/>
              <a:buAutoNum type="arabicPeriod"/>
            </a:pPr>
            <a:r>
              <a:rPr lang="nl" sz="1500" b="0" i="0" u="none" strike="noStrike" cap="none">
                <a:solidFill>
                  <a:srgbClr val="9D1A53"/>
                </a:solidFill>
                <a:latin typeface="Calibri"/>
                <a:ea typeface="Calibri"/>
                <a:cs typeface="Calibri"/>
                <a:sym typeface="Calibri"/>
              </a:rPr>
              <a:t>Reguliere diensten: poetshulp, gezinshulp, kinderopvang</a:t>
            </a:r>
            <a:br>
              <a:rPr lang="nl" sz="1500" b="0" i="0" u="none" strike="noStrike" cap="none">
                <a:solidFill>
                  <a:srgbClr val="11788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b="0" i="0" u="none" strike="noStrike" cap="none">
              <a:solidFill>
                <a:srgbClr val="11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1500"/>
              <a:buFont typeface="Calibri"/>
              <a:buAutoNum type="arabicPeriod"/>
            </a:pPr>
            <a:r>
              <a:rPr lang="nl" sz="1500" b="0" i="0" u="none" strike="noStrike" cap="none">
                <a:solidFill>
                  <a:srgbClr val="EC008C"/>
                </a:solidFill>
                <a:latin typeface="Calibri"/>
                <a:ea typeface="Calibri"/>
                <a:cs typeface="Calibri"/>
                <a:sym typeface="Calibri"/>
              </a:rPr>
              <a:t>Professionele diensten voor mensen met een handicap</a:t>
            </a:r>
            <a:endParaRPr sz="1500" b="0" i="0" u="none" strike="noStrike" cap="none">
              <a:solidFill>
                <a:srgbClr val="EC00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"/>
          <p:cNvSpPr txBox="1">
            <a:spLocks noGrp="1"/>
          </p:cNvSpPr>
          <p:nvPr>
            <p:ph type="title"/>
          </p:nvPr>
        </p:nvSpPr>
        <p:spPr>
          <a:xfrm>
            <a:off x="233750" y="470325"/>
            <a:ext cx="8547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Arial"/>
              <a:buNone/>
            </a:pP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HET PROCES VAN VRAAGVERHELDERING	 					                 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84" name="Google Shape;384;p54"/>
          <p:cNvSpPr txBox="1">
            <a:spLocks noGrp="1"/>
          </p:cNvSpPr>
          <p:nvPr>
            <p:ph type="body" idx="1"/>
          </p:nvPr>
        </p:nvSpPr>
        <p:spPr>
          <a:xfrm>
            <a:off x="363038" y="1017656"/>
            <a:ext cx="8418000" cy="20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nl" sz="2600" b="1">
                <a:solidFill>
                  <a:srgbClr val="32AEC7"/>
                </a:solidFill>
              </a:rPr>
              <a:t>⇒</a:t>
            </a:r>
            <a:r>
              <a:rPr lang="nl" sz="1700">
                <a:solidFill>
                  <a:srgbClr val="1D1D1D"/>
                </a:solidFill>
              </a:rPr>
              <a:t> </a:t>
            </a:r>
            <a:r>
              <a:rPr lang="nl" sz="1700" b="1">
                <a:solidFill>
                  <a:srgbClr val="1D1D1D"/>
                </a:solidFill>
              </a:rPr>
              <a:t>resultaat proces van vraagverheldering</a:t>
            </a:r>
            <a:r>
              <a:rPr lang="nl" sz="1700">
                <a:solidFill>
                  <a:srgbClr val="1D1D1D"/>
                </a:solidFill>
              </a:rPr>
              <a:t> = overzicht van </a:t>
            </a:r>
            <a:endParaRPr sz="1700">
              <a:solidFill>
                <a:srgbClr val="1D1D1D"/>
              </a:solidFill>
            </a:endParaRPr>
          </a:p>
          <a:p>
            <a:pPr marL="3086100" lvl="0" indent="-27305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1D1D1D"/>
              </a:buClr>
              <a:buSzPts val="1700"/>
              <a:buChar char="●"/>
            </a:pPr>
            <a:r>
              <a:rPr lang="nl" sz="1700">
                <a:solidFill>
                  <a:srgbClr val="1D1D1D"/>
                </a:solidFill>
              </a:rPr>
              <a:t>wat de jongvolwassene allemaal zelf kan</a:t>
            </a:r>
            <a:endParaRPr sz="1700">
              <a:solidFill>
                <a:srgbClr val="1D1D1D"/>
              </a:solidFill>
            </a:endParaRPr>
          </a:p>
          <a:p>
            <a:pPr marL="30861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D"/>
              </a:buClr>
              <a:buSzPts val="1700"/>
              <a:buChar char="●"/>
            </a:pPr>
            <a:r>
              <a:rPr lang="nl" sz="1700">
                <a:solidFill>
                  <a:srgbClr val="1D1D1D"/>
                </a:solidFill>
              </a:rPr>
              <a:t>welke ondersteuning nodig is</a:t>
            </a:r>
            <a:endParaRPr sz="1700">
              <a:solidFill>
                <a:srgbClr val="1D1D1D"/>
              </a:solidFill>
            </a:endParaRPr>
          </a:p>
          <a:p>
            <a:pPr marL="30861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D"/>
              </a:buClr>
              <a:buSzPts val="1700"/>
              <a:buChar char="●"/>
            </a:pPr>
            <a:r>
              <a:rPr lang="nl" sz="1700">
                <a:solidFill>
                  <a:srgbClr val="1D1D1D"/>
                </a:solidFill>
              </a:rPr>
              <a:t>welke ondersteuning er ontbreekt</a:t>
            </a:r>
            <a:endParaRPr sz="1700">
              <a:solidFill>
                <a:srgbClr val="1D1D1D"/>
              </a:solidFill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>
                <a:solidFill>
                  <a:srgbClr val="1D1D1D"/>
                </a:solidFill>
              </a:rPr>
              <a:t>									   ⇓</a:t>
            </a:r>
            <a:endParaRPr sz="1700">
              <a:solidFill>
                <a:srgbClr val="1D1D1D"/>
              </a:solidFill>
            </a:endParaRPr>
          </a:p>
          <a:p>
            <a:pPr marL="342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>
                <a:solidFill>
                  <a:srgbClr val="CC017A"/>
                </a:solidFill>
              </a:rPr>
              <a:t>Ondersteuning VAPH nodig?</a:t>
            </a:r>
            <a:endParaRPr sz="1700" b="1">
              <a:solidFill>
                <a:srgbClr val="CC017A"/>
              </a:solidFill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1D1D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nl" sz="1500" i="1">
                <a:solidFill>
                  <a:srgbClr val="2695AB"/>
                </a:solidFill>
              </a:rPr>
              <a:t>			</a:t>
            </a:r>
            <a:endParaRPr sz="1500" i="1">
              <a:solidFill>
                <a:srgbClr val="2695AB"/>
              </a:solidFill>
            </a:endParaRPr>
          </a:p>
          <a:p>
            <a:pPr marL="0" lvl="0" indent="0" algn="ctr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 sz="1500">
              <a:solidFill>
                <a:srgbClr val="1D1D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 sz="1500">
              <a:solidFill>
                <a:srgbClr val="1D1D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nl"/>
              <a:t>																</a:t>
            </a:r>
            <a:endParaRPr/>
          </a:p>
          <a:p>
            <a:pPr marL="45720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4"/>
          <p:cNvSpPr txBox="1">
            <a:spLocks noGrp="1"/>
          </p:cNvSpPr>
          <p:nvPr>
            <p:ph type="sldNum" idx="12"/>
          </p:nvPr>
        </p:nvSpPr>
        <p:spPr>
          <a:xfrm>
            <a:off x="8511806" y="4495397"/>
            <a:ext cx="39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43</a:t>
            </a:fld>
            <a:endParaRPr/>
          </a:p>
        </p:txBody>
      </p:sp>
      <p:sp>
        <p:nvSpPr>
          <p:cNvPr id="386" name="Google Shape;386;p54"/>
          <p:cNvSpPr txBox="1"/>
          <p:nvPr/>
        </p:nvSpPr>
        <p:spPr>
          <a:xfrm>
            <a:off x="424022" y="3102506"/>
            <a:ext cx="4106700" cy="18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1028700" marR="0" lvl="0" indent="342900" algn="ctr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↙ 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Slechts af en toe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handicapspecifieke ondersteuning?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⇓</a:t>
            </a:r>
            <a:r>
              <a:rPr lang="nl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RTH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4"/>
          <p:cNvSpPr txBox="1"/>
          <p:nvPr/>
        </p:nvSpPr>
        <p:spPr>
          <a:xfrm>
            <a:off x="5163803" y="3102506"/>
            <a:ext cx="3495300" cy="18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marR="0" lvl="0" indent="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↘ 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Intensieve/frequente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handicapspecifieke ondersteuning?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⇓</a:t>
            </a:r>
            <a:r>
              <a:rPr lang="nl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PVB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4"/>
          <p:cNvSpPr txBox="1"/>
          <p:nvPr/>
        </p:nvSpPr>
        <p:spPr>
          <a:xfrm>
            <a:off x="6202106" y="4490531"/>
            <a:ext cx="141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8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 txBox="1">
            <a:spLocks noGrp="1"/>
          </p:cNvSpPr>
          <p:nvPr>
            <p:ph type="title"/>
          </p:nvPr>
        </p:nvSpPr>
        <p:spPr>
          <a:xfrm>
            <a:off x="272950" y="493094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500"/>
              <a:buNone/>
            </a:pPr>
            <a:r>
              <a:rPr lang="nl">
                <a:solidFill>
                  <a:schemeClr val="accent1"/>
                </a:solidFill>
              </a:rPr>
              <a:t>AANVRAAGPROCEDURE PERSOONSVOLGEND BUDGET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4" name="Google Shape;394;p55"/>
          <p:cNvSpPr txBox="1">
            <a:spLocks noGrp="1"/>
          </p:cNvSpPr>
          <p:nvPr>
            <p:ph type="sldNum" idx="12"/>
          </p:nvPr>
        </p:nvSpPr>
        <p:spPr>
          <a:xfrm>
            <a:off x="8557325" y="4544327"/>
            <a:ext cx="353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44</a:t>
            </a:fld>
            <a:endParaRPr/>
          </a:p>
        </p:txBody>
      </p:sp>
      <p:sp>
        <p:nvSpPr>
          <p:cNvPr id="395" name="Google Shape;395;p55"/>
          <p:cNvSpPr/>
          <p:nvPr/>
        </p:nvSpPr>
        <p:spPr>
          <a:xfrm>
            <a:off x="616848" y="1561894"/>
            <a:ext cx="2252400" cy="2252400"/>
          </a:xfrm>
          <a:prstGeom prst="ellipse">
            <a:avLst/>
          </a:prstGeom>
          <a:solidFill>
            <a:srgbClr val="004B53"/>
          </a:solidFill>
          <a:ln w="9525" cap="flat" cmpd="sng">
            <a:solidFill>
              <a:srgbClr val="32AE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5"/>
          <p:cNvSpPr/>
          <p:nvPr/>
        </p:nvSpPr>
        <p:spPr>
          <a:xfrm>
            <a:off x="2514364" y="1561213"/>
            <a:ext cx="2252400" cy="2252400"/>
          </a:xfrm>
          <a:prstGeom prst="ellipse">
            <a:avLst/>
          </a:prstGeom>
          <a:solidFill>
            <a:srgbClr val="32AEC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5"/>
          <p:cNvSpPr txBox="1"/>
          <p:nvPr/>
        </p:nvSpPr>
        <p:spPr>
          <a:xfrm>
            <a:off x="2538688" y="2387798"/>
            <a:ext cx="18591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Aanvraagprocedure PVB 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5"/>
          <p:cNvSpPr/>
          <p:nvPr/>
        </p:nvSpPr>
        <p:spPr>
          <a:xfrm>
            <a:off x="4367487" y="1560533"/>
            <a:ext cx="2252400" cy="2252400"/>
          </a:xfrm>
          <a:prstGeom prst="ellipse">
            <a:avLst/>
          </a:prstGeom>
          <a:solidFill>
            <a:srgbClr val="004D5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5"/>
          <p:cNvSpPr txBox="1"/>
          <p:nvPr/>
        </p:nvSpPr>
        <p:spPr>
          <a:xfrm>
            <a:off x="4447594" y="2400399"/>
            <a:ext cx="209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PVB na jeugdhulp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5"/>
          <p:cNvSpPr/>
          <p:nvPr/>
        </p:nvSpPr>
        <p:spPr>
          <a:xfrm>
            <a:off x="6196287" y="1560533"/>
            <a:ext cx="2252400" cy="2252400"/>
          </a:xfrm>
          <a:prstGeom prst="ellipse">
            <a:avLst/>
          </a:prstGeom>
          <a:solidFill>
            <a:srgbClr val="004D5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5"/>
          <p:cNvSpPr txBox="1"/>
          <p:nvPr/>
        </p:nvSpPr>
        <p:spPr>
          <a:xfrm>
            <a:off x="6190122" y="2536569"/>
            <a:ext cx="2252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 na de terbeschikkingstelling?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5"/>
          <p:cNvSpPr txBox="1"/>
          <p:nvPr/>
        </p:nvSpPr>
        <p:spPr>
          <a:xfrm>
            <a:off x="912281" y="2537944"/>
            <a:ext cx="1661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Jongvolwassenen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toekomstplanning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6"/>
          <p:cNvSpPr/>
          <p:nvPr/>
        </p:nvSpPr>
        <p:spPr>
          <a:xfrm rot="5400000">
            <a:off x="4679243" y="-542560"/>
            <a:ext cx="711600" cy="38322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020"/>
            </a:schemeClr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6"/>
          <p:cNvSpPr txBox="1">
            <a:spLocks noGrp="1"/>
          </p:cNvSpPr>
          <p:nvPr>
            <p:ph type="title"/>
          </p:nvPr>
        </p:nvSpPr>
        <p:spPr>
          <a:xfrm>
            <a:off x="284863" y="388275"/>
            <a:ext cx="8574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AANVRAAGPROCEDURE PVB	 				    						  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/>
          </a:p>
        </p:txBody>
      </p:sp>
      <p:sp>
        <p:nvSpPr>
          <p:cNvPr id="409" name="Google Shape;409;p56"/>
          <p:cNvSpPr txBox="1">
            <a:spLocks noGrp="1"/>
          </p:cNvSpPr>
          <p:nvPr>
            <p:ph type="sldNum" idx="12"/>
          </p:nvPr>
        </p:nvSpPr>
        <p:spPr>
          <a:xfrm>
            <a:off x="8499763" y="46548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45</a:t>
            </a:fld>
            <a:endParaRPr/>
          </a:p>
        </p:txBody>
      </p:sp>
      <p:grpSp>
        <p:nvGrpSpPr>
          <p:cNvPr id="410" name="Google Shape;410;p56"/>
          <p:cNvGrpSpPr/>
          <p:nvPr/>
        </p:nvGrpSpPr>
        <p:grpSpPr>
          <a:xfrm>
            <a:off x="2168079" y="1929213"/>
            <a:ext cx="4807560" cy="3020825"/>
            <a:chOff x="-105" y="-11064"/>
            <a:chExt cx="5663949" cy="4321638"/>
          </a:xfrm>
        </p:grpSpPr>
        <p:sp>
          <p:nvSpPr>
            <p:cNvPr id="411" name="Google Shape;411;p56"/>
            <p:cNvSpPr/>
            <p:nvPr/>
          </p:nvSpPr>
          <p:spPr>
            <a:xfrm rot="5400000">
              <a:off x="-235005" y="235822"/>
              <a:ext cx="1566300" cy="10965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6"/>
            <p:cNvSpPr txBox="1"/>
            <p:nvPr/>
          </p:nvSpPr>
          <p:spPr>
            <a:xfrm>
              <a:off x="1" y="549119"/>
              <a:ext cx="10965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00" tIns="14300" rIns="14300" bIns="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nl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Stap 2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6"/>
            <p:cNvSpPr/>
            <p:nvPr/>
          </p:nvSpPr>
          <p:spPr>
            <a:xfrm rot="5400000">
              <a:off x="2871023" y="-1759314"/>
              <a:ext cx="1018200" cy="4514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020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6"/>
            <p:cNvSpPr txBox="1"/>
            <p:nvPr/>
          </p:nvSpPr>
          <p:spPr>
            <a:xfrm>
              <a:off x="1144981" y="38728"/>
              <a:ext cx="44649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7800" marR="0" lvl="1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nl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Ondersteuningsplan</a:t>
              </a:r>
              <a:r>
                <a:rPr lang="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nl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PVB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nl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(zelf of met hulp)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6"/>
            <p:cNvSpPr/>
            <p:nvPr/>
          </p:nvSpPr>
          <p:spPr>
            <a:xfrm rot="5400000">
              <a:off x="-235005" y="1607498"/>
              <a:ext cx="1566300" cy="10965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6"/>
            <p:cNvSpPr txBox="1"/>
            <p:nvPr/>
          </p:nvSpPr>
          <p:spPr>
            <a:xfrm>
              <a:off x="1" y="1920795"/>
              <a:ext cx="10965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00" tIns="14300" rIns="14300" bIns="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nl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Stap 3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6"/>
            <p:cNvSpPr/>
            <p:nvPr/>
          </p:nvSpPr>
          <p:spPr>
            <a:xfrm rot="5400000">
              <a:off x="2870994" y="-402050"/>
              <a:ext cx="1018200" cy="4567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020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6"/>
            <p:cNvSpPr txBox="1"/>
            <p:nvPr/>
          </p:nvSpPr>
          <p:spPr>
            <a:xfrm>
              <a:off x="1096428" y="1424682"/>
              <a:ext cx="45177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7800" marR="0" lvl="1" indent="-1778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nl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Multidisciplinair verslag (MDT)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6"/>
            <p:cNvSpPr/>
            <p:nvPr/>
          </p:nvSpPr>
          <p:spPr>
            <a:xfrm rot="5400000">
              <a:off x="-235005" y="2979174"/>
              <a:ext cx="1566300" cy="10965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6"/>
            <p:cNvSpPr txBox="1"/>
            <p:nvPr/>
          </p:nvSpPr>
          <p:spPr>
            <a:xfrm>
              <a:off x="1" y="3292471"/>
              <a:ext cx="10965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00" tIns="14300" rIns="14300" bIns="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nl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Stap 4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6"/>
            <p:cNvSpPr/>
            <p:nvPr/>
          </p:nvSpPr>
          <p:spPr>
            <a:xfrm rot="5400000">
              <a:off x="2870994" y="974308"/>
              <a:ext cx="1018200" cy="4567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020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6"/>
            <p:cNvSpPr txBox="1"/>
            <p:nvPr/>
          </p:nvSpPr>
          <p:spPr>
            <a:xfrm>
              <a:off x="1096395" y="2798657"/>
              <a:ext cx="45177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7800" marR="0" lvl="1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nl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Beoordeling en beslissing VAPH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56"/>
          <p:cNvGrpSpPr/>
          <p:nvPr/>
        </p:nvGrpSpPr>
        <p:grpSpPr>
          <a:xfrm>
            <a:off x="2192845" y="1017731"/>
            <a:ext cx="4758025" cy="1094844"/>
            <a:chOff x="-105" y="922"/>
            <a:chExt cx="5605590" cy="1566300"/>
          </a:xfrm>
        </p:grpSpPr>
        <p:sp>
          <p:nvSpPr>
            <p:cNvPr id="424" name="Google Shape;424;p56"/>
            <p:cNvSpPr/>
            <p:nvPr/>
          </p:nvSpPr>
          <p:spPr>
            <a:xfrm rot="5400000">
              <a:off x="-235005" y="235822"/>
              <a:ext cx="1566300" cy="10965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6"/>
            <p:cNvSpPr txBox="1"/>
            <p:nvPr/>
          </p:nvSpPr>
          <p:spPr>
            <a:xfrm>
              <a:off x="1" y="549119"/>
              <a:ext cx="10965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00" tIns="14300" rIns="14300" bIns="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nl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Stap 1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6"/>
            <p:cNvSpPr txBox="1"/>
            <p:nvPr/>
          </p:nvSpPr>
          <p:spPr>
            <a:xfrm>
              <a:off x="1140585" y="49699"/>
              <a:ext cx="44649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7800" marR="0" lvl="1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nl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 van vraagverheldering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nl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(zelf of met hulp)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 txBox="1">
            <a:spLocks noGrp="1"/>
          </p:cNvSpPr>
          <p:nvPr>
            <p:ph type="title"/>
          </p:nvPr>
        </p:nvSpPr>
        <p:spPr>
          <a:xfrm>
            <a:off x="272700" y="515850"/>
            <a:ext cx="8598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STAP 4: BEOORDELING EN BESLISSING VAPH		 					  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500"/>
              <a:buNone/>
            </a:pPr>
            <a:endParaRPr/>
          </a:p>
        </p:txBody>
      </p:sp>
      <p:sp>
        <p:nvSpPr>
          <p:cNvPr id="432" name="Google Shape;432;p57"/>
          <p:cNvSpPr txBox="1">
            <a:spLocks noGrp="1"/>
          </p:cNvSpPr>
          <p:nvPr>
            <p:ph type="body" idx="1"/>
          </p:nvPr>
        </p:nvSpPr>
        <p:spPr>
          <a:xfrm>
            <a:off x="311700" y="1152469"/>
            <a:ext cx="8598600" cy="3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254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r>
              <a:rPr lang="nl" sz="1800" b="1"/>
              <a:t>definitieve beslissing toewijzing PVB </a:t>
            </a:r>
            <a:endParaRPr sz="1800" b="1"/>
          </a:p>
          <a:p>
            <a:pPr marL="457200" lvl="0" indent="-254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r>
              <a:rPr lang="nl" sz="1800"/>
              <a:t>≠</a:t>
            </a:r>
            <a:endParaRPr sz="1800" b="1"/>
          </a:p>
          <a:p>
            <a:pPr marL="457200" lvl="0" indent="-254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r>
              <a:rPr lang="nl" sz="1800"/>
              <a:t>   </a:t>
            </a:r>
            <a:r>
              <a:rPr lang="nl" sz="1800" i="1"/>
              <a:t>ontvangen </a:t>
            </a:r>
            <a:r>
              <a:rPr lang="nl" sz="1800"/>
              <a:t>van het PVB</a:t>
            </a:r>
            <a:endParaRPr sz="1800"/>
          </a:p>
          <a:p>
            <a:pPr marL="4572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endParaRPr sz="1800"/>
          </a:p>
          <a:p>
            <a:pPr marL="4572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r>
              <a:rPr lang="nl" sz="1800">
                <a:solidFill>
                  <a:schemeClr val="dk1"/>
                </a:solidFill>
              </a:rPr>
              <a:t>Men blijft wachten in een prioriteitengroep tot het PVB kan worden ter beschikking</a:t>
            </a:r>
            <a:endParaRPr sz="1800">
              <a:solidFill>
                <a:schemeClr val="dk1"/>
              </a:solidFill>
            </a:endParaRPr>
          </a:p>
          <a:p>
            <a:pPr marL="4572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r>
              <a:rPr lang="nl" sz="1800">
                <a:solidFill>
                  <a:schemeClr val="dk1"/>
                </a:solidFill>
              </a:rPr>
              <a:t>gesteld</a:t>
            </a:r>
            <a:endParaRPr sz="1800">
              <a:solidFill>
                <a:schemeClr val="dk1"/>
              </a:solidFill>
            </a:endParaRPr>
          </a:p>
          <a:p>
            <a:pPr marL="4572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r>
              <a:rPr lang="nl" sz="1800">
                <a:solidFill>
                  <a:schemeClr val="dk1"/>
                </a:solidFill>
              </a:rPr>
              <a:t>→ de prioriteitengroep (1, 2 of 3) bepaalt de wachttijd</a:t>
            </a:r>
            <a:endParaRPr sz="1800">
              <a:solidFill>
                <a:schemeClr val="dk1"/>
              </a:solidFill>
            </a:endParaRPr>
          </a:p>
          <a:p>
            <a:pPr marL="4572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r>
              <a:rPr lang="nl" sz="1800">
                <a:solidFill>
                  <a:schemeClr val="dk1"/>
                </a:solidFill>
              </a:rPr>
              <a:t>  </a:t>
            </a:r>
            <a:r>
              <a:rPr lang="nl" sz="1800">
                <a:solidFill>
                  <a:schemeClr val="accent3"/>
                </a:solidFill>
              </a:rPr>
              <a:t> </a:t>
            </a:r>
            <a:r>
              <a:rPr lang="nl" sz="1800">
                <a:solidFill>
                  <a:schemeClr val="accent5"/>
                </a:solidFill>
              </a:rPr>
              <a:t> </a:t>
            </a:r>
            <a:r>
              <a:rPr lang="nl" sz="1800" b="1">
                <a:solidFill>
                  <a:schemeClr val="accent3"/>
                </a:solidFill>
              </a:rPr>
              <a:t>✳ uitzonderingen</a:t>
            </a:r>
            <a:r>
              <a:rPr lang="nl" sz="1800">
                <a:solidFill>
                  <a:schemeClr val="dk1"/>
                </a:solidFill>
              </a:rPr>
              <a:t>: bijzondere situaties die de hoogste prioriteit krijgen </a:t>
            </a:r>
            <a:endParaRPr sz="1800">
              <a:solidFill>
                <a:schemeClr val="dk1"/>
              </a:solidFill>
            </a:endParaRPr>
          </a:p>
          <a:p>
            <a:pPr marL="1714500" lvl="0" indent="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r>
              <a:rPr lang="nl" sz="1800">
                <a:solidFill>
                  <a:schemeClr val="dk1"/>
                </a:solidFill>
              </a:rPr>
              <a:t>= </a:t>
            </a:r>
            <a:r>
              <a:rPr lang="nl" sz="1800">
                <a:solidFill>
                  <a:schemeClr val="accent3"/>
                </a:solidFill>
              </a:rPr>
              <a:t>automatische toekenningsgroepen</a:t>
            </a:r>
            <a:endParaRPr sz="180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r>
              <a:rPr lang="nl" sz="1800">
                <a:solidFill>
                  <a:schemeClr val="dk1"/>
                </a:solidFill>
              </a:rPr>
              <a:t>		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r>
              <a:rPr lang="nl" sz="1800"/>
              <a:t>											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400"/>
              <a:buNone/>
            </a:pPr>
            <a:endParaRPr sz="1800"/>
          </a:p>
        </p:txBody>
      </p:sp>
      <p:sp>
        <p:nvSpPr>
          <p:cNvPr id="433" name="Google Shape;433;p57"/>
          <p:cNvSpPr txBox="1">
            <a:spLocks noGrp="1"/>
          </p:cNvSpPr>
          <p:nvPr>
            <p:ph type="sldNum" idx="12"/>
          </p:nvPr>
        </p:nvSpPr>
        <p:spPr>
          <a:xfrm>
            <a:off x="8375251" y="4500970"/>
            <a:ext cx="535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8"/>
          <p:cNvSpPr txBox="1">
            <a:spLocks noGrp="1"/>
          </p:cNvSpPr>
          <p:nvPr>
            <p:ph type="title"/>
          </p:nvPr>
        </p:nvSpPr>
        <p:spPr>
          <a:xfrm>
            <a:off x="283200" y="515850"/>
            <a:ext cx="8577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STAP 4: BEOORDELING EN BESLISSING VAPH	 					           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500"/>
              <a:buNone/>
            </a:pPr>
            <a:endParaRPr/>
          </a:p>
        </p:txBody>
      </p:sp>
      <p:sp>
        <p:nvSpPr>
          <p:cNvPr id="439" name="Google Shape;439;p58"/>
          <p:cNvSpPr txBox="1">
            <a:spLocks noGrp="1"/>
          </p:cNvSpPr>
          <p:nvPr>
            <p:ph type="sldNum" idx="12"/>
          </p:nvPr>
        </p:nvSpPr>
        <p:spPr>
          <a:xfrm>
            <a:off x="8671127" y="4592021"/>
            <a:ext cx="318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47</a:t>
            </a:fld>
            <a:endParaRPr/>
          </a:p>
        </p:txBody>
      </p:sp>
      <p:sp>
        <p:nvSpPr>
          <p:cNvPr id="440" name="Google Shape;440;p58"/>
          <p:cNvSpPr txBox="1"/>
          <p:nvPr/>
        </p:nvSpPr>
        <p:spPr>
          <a:xfrm>
            <a:off x="283200" y="1232125"/>
            <a:ext cx="8577600" cy="347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1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“Automatische toekenningsgroepen” </a:t>
            </a:r>
            <a:r>
              <a:rPr lang="nl" sz="1600" b="1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n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Nood</a:t>
            </a:r>
            <a:r>
              <a:rPr lang="nl" sz="1600">
                <a:latin typeface="Calibri"/>
                <a:ea typeface="Calibri"/>
                <a:cs typeface="Calibri"/>
                <a:sym typeface="Calibri"/>
              </a:rPr>
              <a:t>procedure</a:t>
            </a:r>
            <a:r>
              <a:rPr lang="n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nl" sz="1600">
                <a:latin typeface="Calibri"/>
                <a:ea typeface="Calibri"/>
                <a:cs typeface="Calibri"/>
                <a:sym typeface="Calibri"/>
              </a:rPr>
              <a:t>ernstige integriteitsschending waarbij geen alternatieven mogelijk zijn, veroorzaakt door:</a:t>
            </a:r>
            <a:r>
              <a:rPr lang="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													</a:t>
            </a:r>
            <a:r>
              <a:rPr lang="nl" sz="1600" b="1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☛</a:t>
            </a:r>
            <a:r>
              <a:rPr lang="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nl" sz="1600">
                <a:latin typeface="Calibri"/>
                <a:ea typeface="Calibri"/>
                <a:cs typeface="Calibri"/>
                <a:sym typeface="Calibri"/>
              </a:rPr>
              <a:t>ernstig misbruik of verwaarlozing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nl" sz="1600">
                <a:latin typeface="Calibri"/>
                <a:ea typeface="Calibri"/>
                <a:cs typeface="Calibri"/>
                <a:sym typeface="Calibri"/>
              </a:rPr>
              <a:t>het wegvallen van zorg en ondersteuning door de mantelzorger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nl" sz="1600">
                <a:latin typeface="Calibri"/>
                <a:ea typeface="Calibri"/>
                <a:cs typeface="Calibri"/>
                <a:sym typeface="Calibri"/>
              </a:rPr>
              <a:t>ernstige zelfverwaarlozing door het langdurig ontbreken van mantelzorg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n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Spoedprocedure: snel degeneratieve aandoeningen 								</a:t>
            </a:r>
            <a:r>
              <a:rPr lang="nl" sz="1600" b="1" i="0" u="none" strike="noStrike" cap="none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/>
              </a:rPr>
              <a:t>☛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nl" sz="1600">
                <a:latin typeface="Calibri"/>
                <a:ea typeface="Calibri"/>
                <a:cs typeface="Calibri"/>
                <a:sym typeface="Calibri"/>
              </a:rPr>
              <a:t>NAH-procedure: niet-aangeboren hersenletsel of tetraplegie 							</a:t>
            </a:r>
            <a:r>
              <a:rPr lang="nl" sz="1600" b="1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/>
              </a:rPr>
              <a:t>☛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n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Overgang van minderjarigenondersteuning (VAPH/GES+) naar PVB 						</a:t>
            </a:r>
            <a:r>
              <a:rPr lang="nl" sz="1600" b="1" i="0" u="none" strike="noStrike" cap="none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/>
              </a:rPr>
              <a:t>☛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↪ </a:t>
            </a:r>
            <a:r>
              <a:rPr lang="nl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automatische terbeschikkingstelling PVB na jeugdhulp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400" marR="0" lvl="0" indent="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               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9"/>
          <p:cNvSpPr txBox="1">
            <a:spLocks noGrp="1"/>
          </p:cNvSpPr>
          <p:nvPr>
            <p:ph type="title"/>
          </p:nvPr>
        </p:nvSpPr>
        <p:spPr>
          <a:xfrm>
            <a:off x="311700" y="55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500"/>
              <a:buNone/>
            </a:pPr>
            <a:r>
              <a:rPr lang="nl">
                <a:solidFill>
                  <a:schemeClr val="accent1"/>
                </a:solidFill>
              </a:rPr>
              <a:t>PERSOONSVOLGEND BUDGET NA JEUGDHULP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46" name="Google Shape;446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48</a:t>
            </a:fld>
            <a:endParaRPr/>
          </a:p>
        </p:txBody>
      </p:sp>
      <p:sp>
        <p:nvSpPr>
          <p:cNvPr id="447" name="Google Shape;447;p59"/>
          <p:cNvSpPr/>
          <p:nvPr/>
        </p:nvSpPr>
        <p:spPr>
          <a:xfrm>
            <a:off x="616848" y="1561894"/>
            <a:ext cx="2252400" cy="2252400"/>
          </a:xfrm>
          <a:prstGeom prst="ellipse">
            <a:avLst/>
          </a:prstGeom>
          <a:solidFill>
            <a:srgbClr val="004D5C"/>
          </a:solidFill>
          <a:ln w="9525" cap="flat" cmpd="sng">
            <a:solidFill>
              <a:srgbClr val="32AE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2514364" y="1561213"/>
            <a:ext cx="2252400" cy="2252400"/>
          </a:xfrm>
          <a:prstGeom prst="ellipse">
            <a:avLst/>
          </a:prstGeom>
          <a:solidFill>
            <a:srgbClr val="004D5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 txBox="1"/>
          <p:nvPr/>
        </p:nvSpPr>
        <p:spPr>
          <a:xfrm>
            <a:off x="2538688" y="2387798"/>
            <a:ext cx="18591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Aanvraagprocedure PVB 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4367487" y="1560533"/>
            <a:ext cx="2252400" cy="2252400"/>
          </a:xfrm>
          <a:prstGeom prst="ellipse">
            <a:avLst/>
          </a:prstGeom>
          <a:solidFill>
            <a:srgbClr val="32AEC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 txBox="1"/>
          <p:nvPr/>
        </p:nvSpPr>
        <p:spPr>
          <a:xfrm>
            <a:off x="4447594" y="2400399"/>
            <a:ext cx="209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PVB na jeugdhulp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6196287" y="1560533"/>
            <a:ext cx="2252400" cy="2252400"/>
          </a:xfrm>
          <a:prstGeom prst="ellipse">
            <a:avLst/>
          </a:prstGeom>
          <a:solidFill>
            <a:srgbClr val="004D5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 txBox="1"/>
          <p:nvPr/>
        </p:nvSpPr>
        <p:spPr>
          <a:xfrm>
            <a:off x="6190122" y="2536569"/>
            <a:ext cx="2252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 na de terbeschikkingstelling?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9"/>
          <p:cNvSpPr txBox="1"/>
          <p:nvPr/>
        </p:nvSpPr>
        <p:spPr>
          <a:xfrm>
            <a:off x="726993" y="2571750"/>
            <a:ext cx="1928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Jongvolwassenen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toekomstplanning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0"/>
          <p:cNvSpPr txBox="1">
            <a:spLocks noGrp="1"/>
          </p:cNvSpPr>
          <p:nvPr>
            <p:ph type="title"/>
          </p:nvPr>
        </p:nvSpPr>
        <p:spPr>
          <a:xfrm>
            <a:off x="311700" y="515844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nl"/>
              <a:t>WAT IS HET PVB NA JEUGDHULP?</a:t>
            </a:r>
            <a:endParaRPr/>
          </a:p>
        </p:txBody>
      </p:sp>
      <p:sp>
        <p:nvSpPr>
          <p:cNvPr id="460" name="Google Shape;460;p60"/>
          <p:cNvSpPr txBox="1">
            <a:spLocks noGrp="1"/>
          </p:cNvSpPr>
          <p:nvPr>
            <p:ph type="body" idx="1"/>
          </p:nvPr>
        </p:nvSpPr>
        <p:spPr>
          <a:xfrm>
            <a:off x="311700" y="1258851"/>
            <a:ext cx="8520600" cy="3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700"/>
              <a:t>Het persoonsvolgend budget na jeugdhulp wil voorzien in</a:t>
            </a:r>
            <a:endParaRPr sz="17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700" b="1"/>
              <a:t>continuïteit van langdurige en noodzakelijke VAPH-ondersteuning</a:t>
            </a:r>
            <a:endParaRPr sz="1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700"/>
              <a:t>via </a:t>
            </a:r>
            <a:endParaRPr sz="1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700"/>
              <a:t> een naadloze budgetoverdracht voor handicapspecifieke ondersteuning als minderjarige </a:t>
            </a:r>
            <a:endParaRPr sz="1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700"/>
              <a:t>⇒ VAPH-ondersteuning voor meerderjarigen</a:t>
            </a:r>
            <a:endParaRPr sz="1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700" b="1"/>
              <a:t>Doel:</a:t>
            </a:r>
            <a:r>
              <a:rPr lang="nl" sz="1700"/>
              <a:t> voorkomen dat jongvolwassenen die al jaren VAPH-ondersteuning kregen, deze omwille van hun leeftijd plots niet langer kunnen verderzetten en terug moeten wachten om ook als volwassene verder ondersteuning te kunnen krijgen.</a:t>
            </a:r>
            <a:endParaRPr sz="1700"/>
          </a:p>
        </p:txBody>
      </p:sp>
      <p:sp>
        <p:nvSpPr>
          <p:cNvPr id="461" name="Google Shape;461;p60"/>
          <p:cNvSpPr txBox="1">
            <a:spLocks noGrp="1"/>
          </p:cNvSpPr>
          <p:nvPr>
            <p:ph type="sldNum" idx="12"/>
          </p:nvPr>
        </p:nvSpPr>
        <p:spPr>
          <a:xfrm>
            <a:off x="8636313" y="46548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APPLICATIE ERKENNINGEN VAPH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1"/>
          <p:cNvSpPr txBox="1">
            <a:spLocks noGrp="1"/>
          </p:cNvSpPr>
          <p:nvPr>
            <p:ph type="title"/>
          </p:nvPr>
        </p:nvSpPr>
        <p:spPr>
          <a:xfrm>
            <a:off x="311700" y="493094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nl"/>
              <a:t>PVB NA JEUGDHULP</a:t>
            </a:r>
            <a:endParaRPr/>
          </a:p>
        </p:txBody>
      </p:sp>
      <p:sp>
        <p:nvSpPr>
          <p:cNvPr id="467" name="Google Shape;467;p61"/>
          <p:cNvSpPr txBox="1">
            <a:spLocks noGrp="1"/>
          </p:cNvSpPr>
          <p:nvPr>
            <p:ph type="body" idx="1"/>
          </p:nvPr>
        </p:nvSpPr>
        <p:spPr>
          <a:xfrm>
            <a:off x="311700" y="1258851"/>
            <a:ext cx="8520600" cy="3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900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PVB na jeugdhulp MFC (</a:t>
            </a:r>
            <a:r>
              <a:rPr lang="nl" sz="1500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ook via persoonsvolgende middelen</a:t>
            </a:r>
            <a:r>
              <a:rPr lang="nl" sz="1900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)/GES+			                  </a:t>
            </a:r>
            <a:endParaRPr sz="1300"/>
          </a:p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900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PVB na jeugdhulp PAB*													</a:t>
            </a:r>
            <a:endParaRPr sz="1900" b="1"/>
          </a:p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900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PVB na jeugdhulp voor combineerders PAB &amp; MFC*						</a:t>
            </a:r>
            <a:endParaRPr sz="19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* Niet aan bod in deze presentatie, zie voorlaatste slide voor meer informatie over deze onderwerpen</a:t>
            </a:r>
            <a:endParaRPr/>
          </a:p>
        </p:txBody>
      </p:sp>
      <p:sp>
        <p:nvSpPr>
          <p:cNvPr id="468" name="Google Shape;468;p61"/>
          <p:cNvSpPr txBox="1">
            <a:spLocks noGrp="1"/>
          </p:cNvSpPr>
          <p:nvPr>
            <p:ph type="sldNum" idx="12"/>
          </p:nvPr>
        </p:nvSpPr>
        <p:spPr>
          <a:xfrm>
            <a:off x="8590813" y="474993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2"/>
          <p:cNvSpPr txBox="1">
            <a:spLocks noGrp="1"/>
          </p:cNvSpPr>
          <p:nvPr>
            <p:ph type="title"/>
          </p:nvPr>
        </p:nvSpPr>
        <p:spPr>
          <a:xfrm>
            <a:off x="249375" y="503025"/>
            <a:ext cx="8645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nl"/>
              <a:t>PVB NA JEUGDHULP MFC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: </a:t>
            </a:r>
            <a:r>
              <a:rPr lang="nl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VOORWAARDEN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								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74" name="Google Shape;474;p62"/>
          <p:cNvSpPr txBox="1">
            <a:spLocks noGrp="1"/>
          </p:cNvSpPr>
          <p:nvPr>
            <p:ph type="body" idx="1"/>
          </p:nvPr>
        </p:nvSpPr>
        <p:spPr>
          <a:xfrm>
            <a:off x="249375" y="1046425"/>
            <a:ext cx="86454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nl">
                <a:solidFill>
                  <a:schemeClr val="dk1"/>
                </a:solidFill>
              </a:rPr>
              <a:t>In aanmerking komen voor een PVB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nl">
                <a:solidFill>
                  <a:schemeClr val="dk1"/>
                </a:solidFill>
              </a:rPr>
              <a:t>MFC-ondersteuning op moment van aanvraag (= indienen OP PVB)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nl">
                <a:solidFill>
                  <a:schemeClr val="dk1"/>
                </a:solidFill>
              </a:rPr>
              <a:t>MFC-ondersteuning </a:t>
            </a:r>
            <a:r>
              <a:rPr lang="nl" b="1">
                <a:solidFill>
                  <a:schemeClr val="dk1"/>
                </a:solidFill>
              </a:rPr>
              <a:t>in jaar van</a:t>
            </a:r>
            <a:r>
              <a:rPr lang="nl">
                <a:solidFill>
                  <a:schemeClr val="dk1"/>
                </a:solidFill>
              </a:rPr>
              <a:t> TBS PVB na Jeugdhulp</a:t>
            </a:r>
            <a:endParaRPr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   		 </a:t>
            </a:r>
            <a:r>
              <a:rPr lang="nl" sz="1400">
                <a:solidFill>
                  <a:schemeClr val="dk1"/>
                </a:solidFill>
              </a:rPr>
              <a:t>↳ </a:t>
            </a:r>
            <a:r>
              <a:rPr lang="nl" b="1"/>
              <a:t>TEN VROEGSTE OP 1 juli van het jaar waarin betrokkene 21 jaar wordt!</a:t>
            </a:r>
            <a:endParaRPr>
              <a:solidFill>
                <a:schemeClr val="dk1"/>
              </a:solidFill>
            </a:endParaRPr>
          </a:p>
          <a:p>
            <a:pPr marL="1079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1079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1079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CC017A"/>
              </a:solidFill>
            </a:endParaRPr>
          </a:p>
          <a:p>
            <a:pPr marL="1079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1079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475" name="Google Shape;475;p62"/>
          <p:cNvSpPr txBox="1">
            <a:spLocks noGrp="1"/>
          </p:cNvSpPr>
          <p:nvPr>
            <p:ph type="sldNum" idx="12"/>
          </p:nvPr>
        </p:nvSpPr>
        <p:spPr>
          <a:xfrm>
            <a:off x="8355363" y="472608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51</a:t>
            </a:fld>
            <a:endParaRPr/>
          </a:p>
        </p:txBody>
      </p:sp>
      <p:graphicFrame>
        <p:nvGraphicFramePr>
          <p:cNvPr id="476" name="Google Shape;476;p62"/>
          <p:cNvGraphicFramePr/>
          <p:nvPr/>
        </p:nvGraphicFramePr>
        <p:xfrm>
          <a:off x="920750" y="3154275"/>
          <a:ext cx="7575600" cy="1571825"/>
        </p:xfrm>
        <a:graphic>
          <a:graphicData uri="http://schemas.openxmlformats.org/drawingml/2006/table">
            <a:tbl>
              <a:tblPr>
                <a:noFill/>
                <a:tableStyleId>{A3E61996-9ABC-4814-945A-9EC4958B3F74}</a:tableStyleId>
              </a:tblPr>
              <a:tblGrid>
                <a:gridCol w="757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1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b="1">
                          <a:solidFill>
                            <a:srgbClr val="CC01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OVERGANGSMAATREGEL VOOR JONGEREN DIE VANAF 2023 </a:t>
                      </a:r>
                      <a:endParaRPr b="1">
                        <a:solidFill>
                          <a:srgbClr val="CC01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b="1">
                          <a:solidFill>
                            <a:srgbClr val="CC01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AANMERKING KUNNEN KOMEN VOOR EEN PVB NA JEUGDHULP:</a:t>
                      </a:r>
                      <a:endParaRPr b="1">
                        <a:solidFill>
                          <a:srgbClr val="CC01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CC01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Ondersteuning geboden door een onderwijsinternaat dat een MFC wordt</a:t>
                      </a:r>
                      <a:endParaRPr>
                        <a:solidFill>
                          <a:srgbClr val="CC01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CC01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</a:t>
                      </a:r>
                      <a:endParaRPr>
                        <a:solidFill>
                          <a:srgbClr val="CC01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rgbClr val="CC01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MFC-ondersteuning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3"/>
          <p:cNvSpPr txBox="1">
            <a:spLocks noGrp="1"/>
          </p:cNvSpPr>
          <p:nvPr>
            <p:ph type="title"/>
          </p:nvPr>
        </p:nvSpPr>
        <p:spPr>
          <a:xfrm>
            <a:off x="311700" y="515850"/>
            <a:ext cx="85206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nl">
                <a:solidFill>
                  <a:schemeClr val="hlink"/>
                </a:solidFill>
              </a:rPr>
              <a:t>PVB NA JEUGDHULP MFC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nl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TERBESCHIKKINGSTELLING PVB NA JEUGDHULP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	 			  	     	         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82" name="Google Shape;482;p63"/>
          <p:cNvSpPr txBox="1">
            <a:spLocks noGrp="1"/>
          </p:cNvSpPr>
          <p:nvPr>
            <p:ph type="body" idx="1"/>
          </p:nvPr>
        </p:nvSpPr>
        <p:spPr>
          <a:xfrm>
            <a:off x="311700" y="1183050"/>
            <a:ext cx="8832300" cy="3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b="1"/>
              <a:t>TEN VROEGSTE OP 1 juli van het jaar waarin betrokkene 21 jaar wordt!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Het VAPH gaat ten vroegste in het jaar dat betrokkene 21 jaar wordt de voorwaarden na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sz="1400">
                <a:solidFill>
                  <a:schemeClr val="dk1"/>
                </a:solidFill>
              </a:rPr>
              <a:t>⇒ Indien procedure afgerond voor 1 juli van het jaar waarin betrokkene 21 jaar wordt: </a:t>
            </a:r>
            <a:r>
              <a:rPr lang="nl" sz="1400">
                <a:solidFill>
                  <a:srgbClr val="004B53"/>
                </a:solidFill>
              </a:rPr>
              <a:t>1 juli van dat jaar</a:t>
            </a:r>
            <a:endParaRPr>
              <a:solidFill>
                <a:srgbClr val="004B53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sz="1400">
                <a:solidFill>
                  <a:srgbClr val="004B53"/>
                </a:solidFill>
              </a:rPr>
              <a:t>✉ mei-juni van dat jaar</a:t>
            </a:r>
            <a:endParaRPr sz="1400">
              <a:solidFill>
                <a:srgbClr val="004B53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B5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Daarnaast tweemaandelijkse check op laattijdig afgeronde vragen (= na 1 juli van het jaar waarin betrokkene 21 jaar wordt)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l">
                <a:solidFill>
                  <a:schemeClr val="dk1"/>
                </a:solidFill>
              </a:rPr>
              <a:t>Indien procedure afgerond na 1 juli van het jaar waarin betrokkene 21 jaar wordt: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>
                <a:solidFill>
                  <a:schemeClr val="hlink"/>
                </a:solidFill>
              </a:rPr>
              <a:t>✉  </a:t>
            </a:r>
            <a:r>
              <a:rPr lang="nl"/>
              <a:t>in de maand volgend op de beslissing toewijzing</a:t>
            </a:r>
            <a:endParaRPr b="1"/>
          </a:p>
        </p:txBody>
      </p:sp>
      <p:sp>
        <p:nvSpPr>
          <p:cNvPr id="483" name="Google Shape;483;p63"/>
          <p:cNvSpPr txBox="1">
            <a:spLocks noGrp="1"/>
          </p:cNvSpPr>
          <p:nvPr>
            <p:ph type="sldNum" idx="12"/>
          </p:nvPr>
        </p:nvSpPr>
        <p:spPr>
          <a:xfrm>
            <a:off x="8671125" y="4627351"/>
            <a:ext cx="3312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4"/>
          <p:cNvSpPr txBox="1">
            <a:spLocks noGrp="1"/>
          </p:cNvSpPr>
          <p:nvPr>
            <p:ph type="title"/>
          </p:nvPr>
        </p:nvSpPr>
        <p:spPr>
          <a:xfrm>
            <a:off x="311750" y="493100"/>
            <a:ext cx="8690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PVB NA JEUGDHULP MFC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: </a:t>
            </a:r>
            <a:r>
              <a:rPr lang="nl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BEREKENING BUDGET JEUGDHULP</a:t>
            </a:r>
            <a:r>
              <a:rPr lang="nl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		   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89" name="Google Shape;489;p64"/>
          <p:cNvSpPr txBox="1">
            <a:spLocks noGrp="1"/>
          </p:cNvSpPr>
          <p:nvPr>
            <p:ph type="body" idx="1"/>
          </p:nvPr>
        </p:nvSpPr>
        <p:spPr>
          <a:xfrm>
            <a:off x="311750" y="1017650"/>
            <a:ext cx="87687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b="1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500" b="1" i="1"/>
              <a:t>Berekening van het PVB na jeugdhulp =	</a:t>
            </a:r>
            <a:r>
              <a:rPr lang="nl" sz="1500" i="1"/>
              <a:t>Ministerieel besluit over de berekening van het </a:t>
            </a:r>
            <a:endParaRPr/>
          </a:p>
          <a:p>
            <a:pPr marL="3086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500" i="1"/>
              <a:t>   persoonsvolgend budget na jeugdhulp van 26 april 2021</a:t>
            </a:r>
            <a:r>
              <a:rPr lang="nl" sz="1500"/>
              <a:t>                </a:t>
            </a:r>
            <a:r>
              <a:rPr lang="nl" sz="1600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☛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500" b="1" i="1"/>
              <a:t>Voor gebruikers MFC:</a:t>
            </a:r>
            <a:endParaRPr sz="1500" i="1"/>
          </a:p>
          <a:p>
            <a:pPr marL="342900" lvl="0" indent="-2603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nl" sz="1500">
                <a:solidFill>
                  <a:schemeClr val="dk1"/>
                </a:solidFill>
              </a:rPr>
              <a:t>Gemiddelde van de begeleidingsovereenkomsten over een periode van twee jaar voorafgaand aan de terbeschikkingstelling</a:t>
            </a:r>
            <a:endParaRPr sz="1500">
              <a:solidFill>
                <a:schemeClr val="dk1"/>
              </a:solidFill>
            </a:endParaRPr>
          </a:p>
          <a:p>
            <a:pPr marL="3429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nl" sz="1500">
                <a:solidFill>
                  <a:schemeClr val="dk1"/>
                </a:solidFill>
              </a:rPr>
              <a:t>Toepassing reguliere budgetbepaling PVB (</a:t>
            </a:r>
            <a:r>
              <a:rPr lang="nl" sz="1600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☛</a:t>
            </a:r>
            <a:r>
              <a:rPr lang="nl" sz="1500">
                <a:solidFill>
                  <a:schemeClr val="dk1"/>
                </a:solidFill>
              </a:rPr>
              <a:t>)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</p:txBody>
      </p:sp>
      <p:sp>
        <p:nvSpPr>
          <p:cNvPr id="490" name="Google Shape;490;p64"/>
          <p:cNvSpPr txBox="1">
            <a:spLocks noGrp="1"/>
          </p:cNvSpPr>
          <p:nvPr>
            <p:ph type="sldNum" idx="12"/>
          </p:nvPr>
        </p:nvSpPr>
        <p:spPr>
          <a:xfrm>
            <a:off x="8590813" y="471333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53</a:t>
            </a:fld>
            <a:endParaRPr/>
          </a:p>
        </p:txBody>
      </p:sp>
      <p:graphicFrame>
        <p:nvGraphicFramePr>
          <p:cNvPr id="491" name="Google Shape;491;p64"/>
          <p:cNvGraphicFramePr/>
          <p:nvPr/>
        </p:nvGraphicFramePr>
        <p:xfrm>
          <a:off x="998625" y="3550375"/>
          <a:ext cx="7239000" cy="1393859"/>
        </p:xfrm>
        <a:graphic>
          <a:graphicData uri="http://schemas.openxmlformats.org/drawingml/2006/table">
            <a:tbl>
              <a:tblPr>
                <a:noFill/>
                <a:tableStyleId>{A3E61996-9ABC-4814-945A-9EC4958B3F74}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b="1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OVERGANGSMAATREGEL VOOR JONGEREN DIE VANAF 2023 </a:t>
                      </a:r>
                      <a:endParaRPr b="1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b="1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AANMERKING KUNNEN KOMEN VOOR EEN PVB NA JEUGDHULP:</a:t>
                      </a:r>
                      <a:endParaRPr b="1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Ondersteuning geboden door een onderwijsinternaat dat een MFC wordt</a:t>
                      </a:r>
                      <a:endParaRPr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</a:t>
                      </a:r>
                      <a:endParaRPr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MFC-ondersteuning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5"/>
          <p:cNvSpPr txBox="1">
            <a:spLocks noGrp="1"/>
          </p:cNvSpPr>
          <p:nvPr>
            <p:ph type="title"/>
          </p:nvPr>
        </p:nvSpPr>
        <p:spPr>
          <a:xfrm>
            <a:off x="311700" y="445031"/>
            <a:ext cx="85206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PVB NA JEUGDHULP MFC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: </a:t>
            </a:r>
            <a:r>
              <a:rPr lang="nl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BEREKENING BUDGET JEUGDHULP</a:t>
            </a:r>
            <a:r>
              <a:rPr lang="nl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	         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hlink"/>
              </a:solidFill>
            </a:endParaRPr>
          </a:p>
        </p:txBody>
      </p:sp>
      <p:sp>
        <p:nvSpPr>
          <p:cNvPr id="497" name="Google Shape;497;p65"/>
          <p:cNvSpPr txBox="1">
            <a:spLocks noGrp="1"/>
          </p:cNvSpPr>
          <p:nvPr>
            <p:ph type="body" idx="1"/>
          </p:nvPr>
        </p:nvSpPr>
        <p:spPr>
          <a:xfrm>
            <a:off x="384450" y="989225"/>
            <a:ext cx="85206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700" b="1" i="1"/>
              <a:t>Budgetten jeugdhulp worden vier keer per jaar berekend (telkens aan begin van kwartaal):</a:t>
            </a:r>
            <a:endParaRPr sz="1600"/>
          </a:p>
        </p:txBody>
      </p:sp>
      <p:sp>
        <p:nvSpPr>
          <p:cNvPr id="498" name="Google Shape;498;p65"/>
          <p:cNvSpPr txBox="1">
            <a:spLocks noGrp="1"/>
          </p:cNvSpPr>
          <p:nvPr>
            <p:ph type="sldNum" idx="12"/>
          </p:nvPr>
        </p:nvSpPr>
        <p:spPr>
          <a:xfrm>
            <a:off x="8625598" y="4664328"/>
            <a:ext cx="5184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54</a:t>
            </a:fld>
            <a:endParaRPr/>
          </a:p>
        </p:txBody>
      </p:sp>
      <p:graphicFrame>
        <p:nvGraphicFramePr>
          <p:cNvPr id="499" name="Google Shape;499;p65"/>
          <p:cNvGraphicFramePr/>
          <p:nvPr/>
        </p:nvGraphicFramePr>
        <p:xfrm>
          <a:off x="469313" y="1545175"/>
          <a:ext cx="8350875" cy="3302475"/>
        </p:xfrm>
        <a:graphic>
          <a:graphicData uri="http://schemas.openxmlformats.org/drawingml/2006/table">
            <a:tbl>
              <a:tblPr>
                <a:noFill/>
                <a:tableStyleId>{E2F05393-4642-4689-9A11-398AD868272C}</a:tableStyleId>
              </a:tblPr>
              <a:tblGrid>
                <a:gridCol w="20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Datum berekening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Referentieperiode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D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Wordt gebruikt voor TBS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u="none" strike="noStrike" cap="none">
                          <a:solidFill>
                            <a:srgbClr val="004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april</a:t>
                      </a:r>
                      <a:endParaRPr sz="1400" u="none" strike="noStrike" cap="none">
                        <a:solidFill>
                          <a:srgbClr val="004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u="none" strike="noStrike" cap="none">
                          <a:solidFill>
                            <a:srgbClr val="004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vanaf 31 maart twee jaar terug</a:t>
                      </a:r>
                      <a:endParaRPr sz="1400" u="none" strike="noStrike" cap="none">
                        <a:solidFill>
                          <a:srgbClr val="004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u="none" strike="noStrike" cap="none">
                          <a:solidFill>
                            <a:srgbClr val="004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 2 april tot en met 1 juli</a:t>
                      </a:r>
                      <a:endParaRPr sz="1400" u="none" strike="noStrike" cap="none">
                        <a:solidFill>
                          <a:srgbClr val="004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u="none" strike="noStrike" cap="none">
                          <a:solidFill>
                            <a:srgbClr val="004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juli</a:t>
                      </a:r>
                      <a:endParaRPr sz="1400" u="none" strike="noStrike" cap="none">
                        <a:solidFill>
                          <a:srgbClr val="004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u="none" strike="noStrike" cap="none">
                          <a:solidFill>
                            <a:srgbClr val="004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vanaf 30 juni twee jaar terug</a:t>
                      </a:r>
                      <a:endParaRPr sz="1400" u="none" strike="noStrike" cap="none">
                        <a:solidFill>
                          <a:srgbClr val="004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u="none" strike="noStrike" cap="none">
                          <a:solidFill>
                            <a:srgbClr val="004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 2 juli tot en met 1 oktober</a:t>
                      </a:r>
                      <a:endParaRPr sz="1400" u="none" strike="noStrike" cap="none">
                        <a:solidFill>
                          <a:srgbClr val="004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u="none" strike="noStrike" cap="none">
                          <a:solidFill>
                            <a:srgbClr val="004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oktober</a:t>
                      </a:r>
                      <a:endParaRPr sz="1400" u="none" strike="noStrike" cap="none">
                        <a:solidFill>
                          <a:srgbClr val="004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u="none" strike="noStrike" cap="none">
                          <a:solidFill>
                            <a:srgbClr val="004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vanaf 30 september twee jaar terug</a:t>
                      </a:r>
                      <a:endParaRPr sz="1400" u="none" strike="noStrike" cap="none">
                        <a:solidFill>
                          <a:srgbClr val="004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u="none" strike="noStrike" cap="none">
                          <a:solidFill>
                            <a:srgbClr val="004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 2 oktober tot en met 1 januari</a:t>
                      </a:r>
                      <a:endParaRPr sz="1400" u="none" strike="noStrike" cap="none">
                        <a:solidFill>
                          <a:srgbClr val="004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u="none" strike="noStrike" cap="none">
                          <a:solidFill>
                            <a:srgbClr val="004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januari</a:t>
                      </a:r>
                      <a:endParaRPr sz="1400" u="none" strike="noStrike" cap="none">
                        <a:solidFill>
                          <a:srgbClr val="004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u="none" strike="noStrike" cap="none">
                          <a:solidFill>
                            <a:srgbClr val="004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vanaf 31 december twee jaar terug</a:t>
                      </a:r>
                      <a:endParaRPr sz="1400" u="none" strike="noStrike" cap="none">
                        <a:solidFill>
                          <a:srgbClr val="004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" sz="1400" u="none" strike="noStrike" cap="none">
                          <a:solidFill>
                            <a:srgbClr val="004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 2 januari tot en met 1 april</a:t>
                      </a:r>
                      <a:endParaRPr sz="1400" u="none" strike="noStrike" cap="none">
                        <a:solidFill>
                          <a:srgbClr val="004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D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6"/>
          <p:cNvSpPr txBox="1">
            <a:spLocks noGrp="1"/>
          </p:cNvSpPr>
          <p:nvPr>
            <p:ph type="title"/>
          </p:nvPr>
        </p:nvSpPr>
        <p:spPr>
          <a:xfrm>
            <a:off x="272700" y="470325"/>
            <a:ext cx="8598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PVB NA JEUGDHULP MFC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: </a:t>
            </a:r>
            <a:r>
              <a:rPr lang="nl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BEREKENING BUDGET JEUGDHULP</a:t>
            </a:r>
            <a:r>
              <a:rPr lang="nl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		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hlink"/>
              </a:solidFill>
            </a:endParaRPr>
          </a:p>
        </p:txBody>
      </p:sp>
      <p:sp>
        <p:nvSpPr>
          <p:cNvPr id="505" name="Google Shape;505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500" b="1" i="1"/>
              <a:t>Berekeningswijze PVB na jeugdhulp </a:t>
            </a:r>
            <a:endParaRPr sz="1500" b="1" i="1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b="1" i="1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500">
                <a:solidFill>
                  <a:schemeClr val="accent1"/>
                </a:solidFill>
              </a:rPr>
              <a:t>Laatste stap in berekening PVB na jeugdhulp = rekening houden met het toegewezen PVB</a:t>
            </a:r>
            <a:endParaRPr sz="15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nl" sz="1500">
                <a:solidFill>
                  <a:schemeClr val="dk1"/>
                </a:solidFill>
              </a:rPr>
              <a:t>Budgetcategorie toegewezen PVB </a:t>
            </a:r>
            <a:r>
              <a:rPr lang="nl" sz="1500">
                <a:solidFill>
                  <a:schemeClr val="accent2"/>
                </a:solidFill>
              </a:rPr>
              <a:t>&gt;</a:t>
            </a:r>
            <a:r>
              <a:rPr lang="nl" sz="1500">
                <a:solidFill>
                  <a:schemeClr val="dk1"/>
                </a:solidFill>
              </a:rPr>
              <a:t> berekende PVB na jeugdhulp </a:t>
            </a:r>
            <a:endParaRPr sz="1500">
              <a:solidFill>
                <a:schemeClr val="dk1"/>
              </a:solidFill>
            </a:endParaRPr>
          </a:p>
          <a:p>
            <a:pPr marL="342900" lvl="0" indent="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</a:rPr>
              <a:t>⇒ PVB na jeugdhulp wordt ter beschikking gesteld (zie hoger voor datum TBS);</a:t>
            </a:r>
            <a:endParaRPr sz="15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500">
                <a:solidFill>
                  <a:schemeClr val="dk1"/>
                </a:solidFill>
              </a:rPr>
              <a:t>⇒ vraag naar hogere budget (de ‘meervraag’) blijft ingedeeld in de toegewezen </a:t>
            </a:r>
            <a:endParaRPr sz="15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1500">
                <a:solidFill>
                  <a:schemeClr val="dk1"/>
                </a:solidFill>
              </a:rPr>
              <a:t>     prioriteitengroep. 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nl" sz="1500">
                <a:solidFill>
                  <a:schemeClr val="dk1"/>
                </a:solidFill>
              </a:rPr>
              <a:t>Budgetcategorie toegewezen PVB </a:t>
            </a:r>
            <a:r>
              <a:rPr lang="nl" sz="1500">
                <a:solidFill>
                  <a:schemeClr val="accent2"/>
                </a:solidFill>
              </a:rPr>
              <a:t>≦</a:t>
            </a:r>
            <a:r>
              <a:rPr lang="nl" sz="1500">
                <a:solidFill>
                  <a:schemeClr val="dk1"/>
                </a:solidFill>
              </a:rPr>
              <a:t> berekende PVB na jeugdhulp </a:t>
            </a:r>
            <a:endParaRPr sz="1500">
              <a:solidFill>
                <a:schemeClr val="dk1"/>
              </a:solidFill>
            </a:endParaRPr>
          </a:p>
          <a:p>
            <a:pPr marL="342900" lvl="0" indent="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</a:rPr>
              <a:t>⇒ toegewezen budgetcategorie PVB wordt ter beschikking gesteld</a:t>
            </a:r>
            <a:endParaRPr sz="15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506" name="Google Shape;506;p66"/>
          <p:cNvSpPr txBox="1">
            <a:spLocks noGrp="1"/>
          </p:cNvSpPr>
          <p:nvPr>
            <p:ph type="sldNum" idx="12"/>
          </p:nvPr>
        </p:nvSpPr>
        <p:spPr>
          <a:xfrm>
            <a:off x="8613563" y="465526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7"/>
          <p:cNvSpPr txBox="1">
            <a:spLocks noGrp="1"/>
          </p:cNvSpPr>
          <p:nvPr>
            <p:ph type="title"/>
          </p:nvPr>
        </p:nvSpPr>
        <p:spPr>
          <a:xfrm>
            <a:off x="272950" y="470294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500"/>
              <a:buNone/>
            </a:pPr>
            <a:r>
              <a:rPr lang="nl">
                <a:solidFill>
                  <a:schemeClr val="accent1"/>
                </a:solidFill>
              </a:rPr>
              <a:t>WAT NA DE TERBESCHIKKINGSTELLING?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12" name="Google Shape;512;p67"/>
          <p:cNvSpPr txBox="1">
            <a:spLocks noGrp="1"/>
          </p:cNvSpPr>
          <p:nvPr>
            <p:ph type="sldNum" idx="12"/>
          </p:nvPr>
        </p:nvSpPr>
        <p:spPr>
          <a:xfrm>
            <a:off x="8561969" y="4726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56</a:t>
            </a:fld>
            <a:endParaRPr/>
          </a:p>
        </p:txBody>
      </p:sp>
      <p:sp>
        <p:nvSpPr>
          <p:cNvPr id="513" name="Google Shape;513;p67"/>
          <p:cNvSpPr/>
          <p:nvPr/>
        </p:nvSpPr>
        <p:spPr>
          <a:xfrm>
            <a:off x="616848" y="1561894"/>
            <a:ext cx="2252400" cy="2252400"/>
          </a:xfrm>
          <a:prstGeom prst="ellipse">
            <a:avLst/>
          </a:prstGeom>
          <a:solidFill>
            <a:srgbClr val="004B53"/>
          </a:solidFill>
          <a:ln w="9525" cap="flat" cmpd="sng">
            <a:solidFill>
              <a:srgbClr val="32AE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2514364" y="1561213"/>
            <a:ext cx="2252400" cy="2252400"/>
          </a:xfrm>
          <a:prstGeom prst="ellipse">
            <a:avLst/>
          </a:prstGeom>
          <a:solidFill>
            <a:srgbClr val="004D5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67"/>
          <p:cNvSpPr txBox="1"/>
          <p:nvPr/>
        </p:nvSpPr>
        <p:spPr>
          <a:xfrm>
            <a:off x="2538688" y="2387798"/>
            <a:ext cx="18591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Aanvraagprocedure PVB 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4367487" y="1560533"/>
            <a:ext cx="2252400" cy="2252400"/>
          </a:xfrm>
          <a:prstGeom prst="ellipse">
            <a:avLst/>
          </a:prstGeom>
          <a:solidFill>
            <a:srgbClr val="004D5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7"/>
          <p:cNvSpPr txBox="1"/>
          <p:nvPr/>
        </p:nvSpPr>
        <p:spPr>
          <a:xfrm>
            <a:off x="4277475" y="2400399"/>
            <a:ext cx="209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PVB na jeugdhulp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7"/>
          <p:cNvSpPr/>
          <p:nvPr/>
        </p:nvSpPr>
        <p:spPr>
          <a:xfrm>
            <a:off x="6196287" y="1560533"/>
            <a:ext cx="2252400" cy="2252400"/>
          </a:xfrm>
          <a:prstGeom prst="ellipse">
            <a:avLst/>
          </a:prstGeom>
          <a:solidFill>
            <a:srgbClr val="32AEC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7"/>
          <p:cNvSpPr txBox="1"/>
          <p:nvPr/>
        </p:nvSpPr>
        <p:spPr>
          <a:xfrm>
            <a:off x="6190122" y="2536569"/>
            <a:ext cx="2252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 na de terbeschikkingstelling?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7"/>
          <p:cNvSpPr txBox="1"/>
          <p:nvPr/>
        </p:nvSpPr>
        <p:spPr>
          <a:xfrm>
            <a:off x="779081" y="2537944"/>
            <a:ext cx="1928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Jongvolwassenen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toekomstplanning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8"/>
          <p:cNvSpPr txBox="1">
            <a:spLocks noGrp="1"/>
          </p:cNvSpPr>
          <p:nvPr>
            <p:ph type="title"/>
          </p:nvPr>
        </p:nvSpPr>
        <p:spPr>
          <a:xfrm>
            <a:off x="239550" y="538600"/>
            <a:ext cx="8664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</a:rPr>
              <a:t>  WAT NA DE TERBESCHIKKINGSTELLING?    								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527" name="Google Shape;527;p68"/>
          <p:cNvSpPr txBox="1">
            <a:spLocks noGrp="1"/>
          </p:cNvSpPr>
          <p:nvPr>
            <p:ph type="body" idx="1"/>
          </p:nvPr>
        </p:nvSpPr>
        <p:spPr>
          <a:xfrm>
            <a:off x="233775" y="864347"/>
            <a:ext cx="86649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 b="1" u="sng"/>
          </a:p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/>
          </a:p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Opstart besteding PVB binnen 4 maanden = overgangsperiode</a:t>
            </a:r>
            <a:endParaRPr/>
          </a:p>
          <a:p>
            <a:pPr marL="45720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→ jeugdhulpbeslissing vervalt na 4 maanden!</a:t>
            </a:r>
            <a:endParaRPr/>
          </a:p>
          <a:p>
            <a:pPr marL="457200" lvl="0" indent="-3429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MFC kan dagregistraties in de GIR  in orde brengen en de BGO afsluiten</a:t>
            </a:r>
            <a:endParaRPr/>
          </a:p>
          <a:p>
            <a:pPr marL="457200" lvl="0" indent="-3429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Zorgaanbieder kan cliënt (indien gewenst/nodig) toeleiden naar bijstandsorganisatie (BO)</a:t>
            </a:r>
            <a:endParaRPr/>
          </a:p>
          <a:p>
            <a:pPr marL="0" lvl="0" indent="0" algn="l" rtl="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600"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8" name="Google Shape;528;p68"/>
          <p:cNvSpPr txBox="1">
            <a:spLocks noGrp="1"/>
          </p:cNvSpPr>
          <p:nvPr>
            <p:ph type="sldNum" idx="12"/>
          </p:nvPr>
        </p:nvSpPr>
        <p:spPr>
          <a:xfrm>
            <a:off x="8492838" y="474583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9"/>
          <p:cNvSpPr txBox="1">
            <a:spLocks noGrp="1"/>
          </p:cNvSpPr>
          <p:nvPr>
            <p:ph type="title"/>
          </p:nvPr>
        </p:nvSpPr>
        <p:spPr>
          <a:xfrm>
            <a:off x="311700" y="470325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rgbClr val="CC017A"/>
                </a:solidFill>
              </a:rPr>
              <a:t>GEGEVENSBEVRAGING NIEUWE MFC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                                                                     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hlink"/>
              </a:solidFill>
            </a:endParaRPr>
          </a:p>
        </p:txBody>
      </p:sp>
      <p:sp>
        <p:nvSpPr>
          <p:cNvPr id="534" name="Google Shape;534;p69"/>
          <p:cNvSpPr txBox="1">
            <a:spLocks noGrp="1"/>
          </p:cNvSpPr>
          <p:nvPr>
            <p:ph type="body" idx="1"/>
          </p:nvPr>
        </p:nvSpPr>
        <p:spPr>
          <a:xfrm>
            <a:off x="311700" y="1175750"/>
            <a:ext cx="8520600" cy="3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rgbClr val="CC017A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nl" sz="1500">
                <a:solidFill>
                  <a:schemeClr val="dk1"/>
                </a:solidFill>
              </a:rPr>
              <a:t>⇒ PROBLEEM: pas registraties in VAPH-applicatie vanaf 1 september 2023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nl" sz="1500" b="1">
                <a:solidFill>
                  <a:schemeClr val="dk1"/>
                </a:solidFill>
              </a:rPr>
              <a:t>⇒ OPLOSSING: gegevensbevraging ondersteuning aan jongeren in periode oktober 2021-augustus 2023</a:t>
            </a:r>
            <a:endParaRPr sz="1500" b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</a:endParaRPr>
          </a:p>
        </p:txBody>
      </p:sp>
      <p:graphicFrame>
        <p:nvGraphicFramePr>
          <p:cNvPr id="535" name="Google Shape;535;p69"/>
          <p:cNvGraphicFramePr/>
          <p:nvPr/>
        </p:nvGraphicFramePr>
        <p:xfrm>
          <a:off x="1157325" y="1175750"/>
          <a:ext cx="7239000" cy="1393859"/>
        </p:xfrm>
        <a:graphic>
          <a:graphicData uri="http://schemas.openxmlformats.org/drawingml/2006/table">
            <a:tbl>
              <a:tblPr>
                <a:noFill/>
                <a:tableStyleId>{A3E61996-9ABC-4814-945A-9EC4958B3F74}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b="1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OVERGANGSMAATREGEL VOOR JONGEREN DIE VANAF 2023 </a:t>
                      </a:r>
                      <a:endParaRPr b="1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b="1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AANMERKING KUNNEN KOMEN VOOR EEN PVB NA JEUGDHULP:</a:t>
                      </a:r>
                      <a:endParaRPr b="1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Ondersteuning geboden door een onderwijsinternaat dat een MFC wordt</a:t>
                      </a:r>
                      <a:endParaRPr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</a:t>
                      </a:r>
                      <a:endParaRPr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MFC-ondersteuning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6" name="Google Shape;536;p69"/>
          <p:cNvSpPr txBox="1">
            <a:spLocks noGrp="1"/>
          </p:cNvSpPr>
          <p:nvPr>
            <p:ph type="sldNum" idx="12"/>
          </p:nvPr>
        </p:nvSpPr>
        <p:spPr>
          <a:xfrm>
            <a:off x="8492838" y="474583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0"/>
          <p:cNvSpPr txBox="1">
            <a:spLocks noGrp="1"/>
          </p:cNvSpPr>
          <p:nvPr>
            <p:ph type="title"/>
          </p:nvPr>
        </p:nvSpPr>
        <p:spPr>
          <a:xfrm>
            <a:off x="311700" y="470325"/>
            <a:ext cx="8592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accent3"/>
                </a:solidFill>
              </a:rPr>
              <a:t>GEGEVENSBEVRAGING NIEUWE MFC</a:t>
            </a:r>
            <a:r>
              <a:rPr lang="nl">
                <a:solidFill>
                  <a:schemeClr val="hlink"/>
                </a:solidFill>
                <a:uFill>
                  <a:noFill/>
                </a:uFill>
                <a:hlinkClick r:id="rId3"/>
              </a:rPr>
              <a:t>                                                                          </a:t>
            </a:r>
            <a:r>
              <a:rPr lang="nl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☛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hlink"/>
              </a:solidFill>
            </a:endParaRPr>
          </a:p>
        </p:txBody>
      </p:sp>
      <p:sp>
        <p:nvSpPr>
          <p:cNvPr id="542" name="Google Shape;542;p70"/>
          <p:cNvSpPr txBox="1">
            <a:spLocks noGrp="1"/>
          </p:cNvSpPr>
          <p:nvPr>
            <p:ph type="body" idx="1"/>
          </p:nvPr>
        </p:nvSpPr>
        <p:spPr>
          <a:xfrm>
            <a:off x="311700" y="1175750"/>
            <a:ext cx="8520600" cy="3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1500" b="1">
                <a:solidFill>
                  <a:srgbClr val="2395AB"/>
                </a:solidFill>
              </a:rPr>
              <a:t>HOE?</a:t>
            </a:r>
            <a:endParaRPr sz="1500" b="1">
              <a:solidFill>
                <a:srgbClr val="2395AB"/>
              </a:solidFill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nl" sz="1500">
                <a:solidFill>
                  <a:schemeClr val="dk1"/>
                </a:solidFill>
              </a:rPr>
              <a:t>VAPH levert </a:t>
            </a:r>
            <a:r>
              <a:rPr lang="nl" sz="1500" u="sng">
                <a:solidFill>
                  <a:schemeClr val="hlink"/>
                </a:solidFill>
                <a:hlinkClick r:id="rId4"/>
              </a:rPr>
              <a:t>sjabloon</a:t>
            </a:r>
            <a:r>
              <a:rPr lang="nl" sz="1500">
                <a:solidFill>
                  <a:schemeClr val="dk1"/>
                </a:solidFill>
              </a:rPr>
              <a:t> aan, ingevuld terug te bezorgen via </a:t>
            </a:r>
            <a:r>
              <a:rPr lang="nl" sz="1500" u="sng">
                <a:solidFill>
                  <a:schemeClr val="hlink"/>
                </a:solidFill>
                <a:hlinkClick r:id="rId5"/>
              </a:rPr>
              <a:t>zorgcontinuiteit@vaph.be</a:t>
            </a:r>
            <a:r>
              <a:rPr lang="nl" sz="1500">
                <a:solidFill>
                  <a:schemeClr val="dk1"/>
                </a:solidFill>
              </a:rPr>
              <a:t> met onderwerp mail: “</a:t>
            </a:r>
            <a:r>
              <a:rPr lang="nl" sz="1500" i="1">
                <a:solidFill>
                  <a:schemeClr val="dk1"/>
                </a:solidFill>
              </a:rPr>
              <a:t>Gegevensbevraging PVB na jeugdhulp %naam MFC%</a:t>
            </a:r>
            <a:r>
              <a:rPr lang="nl" sz="1500">
                <a:solidFill>
                  <a:schemeClr val="dk1"/>
                </a:solidFill>
              </a:rPr>
              <a:t>”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nl" sz="1500" b="1">
                <a:solidFill>
                  <a:srgbClr val="2395AB"/>
                </a:solidFill>
              </a:rPr>
              <a:t>WELKE JONGEREN OPNEMEN?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nl" sz="1500">
                <a:solidFill>
                  <a:schemeClr val="dk1"/>
                </a:solidFill>
              </a:rPr>
              <a:t>Alle jongeren die in de periode van 1 oktober 2021 t.e.m. 31 augustus 2023 ondersteuning kregen via een onderwijsinternaat dat een MFC wordt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nl" sz="1500" b="1">
                <a:solidFill>
                  <a:srgbClr val="2395AB"/>
                </a:solidFill>
              </a:rPr>
              <a:t>TEGEN WANNEER AAN VAPH BEZORGEN?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nl" sz="1500">
                <a:solidFill>
                  <a:schemeClr val="dk1"/>
                </a:solidFill>
              </a:rPr>
              <a:t>Jongeren geboren in 2002 of eerder: ten laatste 25 september 2023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nl" sz="1500">
                <a:solidFill>
                  <a:schemeClr val="dk1"/>
                </a:solidFill>
              </a:rPr>
              <a:t>Jongeren geboren in 2003 of later: ten laatste 1 maart 2024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rgbClr val="EC008C"/>
                </a:solidFill>
              </a:rPr>
              <a:t>! MAX 2 aparte lijsten aan VAPH bezorgen (gegevens </a:t>
            </a:r>
            <a:r>
              <a:rPr lang="nl" sz="1500" u="sng">
                <a:solidFill>
                  <a:srgbClr val="EC008C"/>
                </a:solidFill>
              </a:rPr>
              <a:t>niet gespreid</a:t>
            </a:r>
            <a:r>
              <a:rPr lang="nl" sz="1500">
                <a:solidFill>
                  <a:srgbClr val="EC008C"/>
                </a:solidFill>
              </a:rPr>
              <a:t> bezorgen)</a:t>
            </a:r>
            <a:endParaRPr sz="1500">
              <a:solidFill>
                <a:srgbClr val="EC008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543" name="Google Shape;543;p70"/>
          <p:cNvSpPr txBox="1">
            <a:spLocks noGrp="1"/>
          </p:cNvSpPr>
          <p:nvPr>
            <p:ph type="sldNum" idx="12"/>
          </p:nvPr>
        </p:nvSpPr>
        <p:spPr>
          <a:xfrm>
            <a:off x="8492838" y="474583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APPLICATIE VAPH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11700" y="117558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 APPLICATIE</a:t>
            </a:r>
            <a:endParaRPr/>
          </a:p>
          <a:p>
            <a:pPr marL="1371600" lvl="2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Overzicht voor elke organisatie met een erkenning, vergunning, registratie VAPH van hun erkenning/vergunning/registratie met erkenningsbrief/besluit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1371600" lvl="2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Alle contactgegevens van de organisatie (ook gegevens directie, voorzitter gebruikersraad, mailadressen voor ontvangen Nieuws voor professionelen, …)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1371600" lvl="2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Toegang tot andere toepassingen en applicaties VAPH (bv. GIR)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1"/>
          <p:cNvSpPr txBox="1">
            <a:spLocks noGrp="1"/>
          </p:cNvSpPr>
          <p:nvPr>
            <p:ph type="title"/>
          </p:nvPr>
        </p:nvSpPr>
        <p:spPr>
          <a:xfrm>
            <a:off x="381450" y="447585"/>
            <a:ext cx="63906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nl">
                <a:solidFill>
                  <a:schemeClr val="hlink"/>
                </a:solidFill>
              </a:rPr>
              <a:t>MEER INFO?</a:t>
            </a:r>
            <a:endParaRPr/>
          </a:p>
        </p:txBody>
      </p:sp>
      <p:sp>
        <p:nvSpPr>
          <p:cNvPr id="549" name="Google Shape;549;p71"/>
          <p:cNvSpPr txBox="1">
            <a:spLocks noGrp="1"/>
          </p:cNvSpPr>
          <p:nvPr>
            <p:ph type="body" idx="1"/>
          </p:nvPr>
        </p:nvSpPr>
        <p:spPr>
          <a:xfrm>
            <a:off x="233775" y="864347"/>
            <a:ext cx="8680200" cy="3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000" b="1">
                <a:solidFill>
                  <a:srgbClr val="2695AB"/>
                </a:solidFill>
              </a:rPr>
              <a:t>⇒ Website VAPH: </a:t>
            </a:r>
            <a:endParaRPr sz="2000" b="1">
              <a:solidFill>
                <a:srgbClr val="2695AB"/>
              </a:solidFill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95AB"/>
              </a:buClr>
              <a:buSzPts val="2000"/>
              <a:buChar char="●"/>
            </a:pPr>
            <a:r>
              <a:rPr lang="nl" sz="2000" u="sng">
                <a:solidFill>
                  <a:schemeClr val="hlink"/>
                </a:solidFill>
                <a:hlinkClick r:id="rId3"/>
              </a:rPr>
              <a:t>Persoonsvolgend budget na jeugdhulp</a:t>
            </a:r>
            <a:endParaRPr sz="2000" u="sng">
              <a:solidFill>
                <a:srgbClr val="2695AB"/>
              </a:solidFill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5AB"/>
              </a:buClr>
              <a:buSzPts val="2000"/>
              <a:buChar char="●"/>
            </a:pPr>
            <a:r>
              <a:rPr lang="nl" sz="2000" u="sng">
                <a:solidFill>
                  <a:schemeClr val="hlink"/>
                </a:solidFill>
                <a:hlinkClick r:id="rId4"/>
              </a:rPr>
              <a:t>Overgangsmaatregelen PVB na jeugdhulp voor jongeren in onderwijsinternaten die transitie naar MFC maken</a:t>
            </a:r>
            <a:endParaRPr sz="2000" u="sng">
              <a:solidFill>
                <a:srgbClr val="2695A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000" b="1">
                <a:solidFill>
                  <a:srgbClr val="2695AB"/>
                </a:solidFill>
              </a:rPr>
              <a:t>⇒ Jaarlijkse infosessie PVB na jeugdhulp</a:t>
            </a:r>
            <a:r>
              <a:rPr lang="nl" sz="2000">
                <a:solidFill>
                  <a:srgbClr val="2695AB"/>
                </a:solidFill>
              </a:rPr>
              <a:t> (voorjaar 2024)</a:t>
            </a:r>
            <a:endParaRPr sz="2000">
              <a:solidFill>
                <a:srgbClr val="2695A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2695A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500"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>
              <a:solidFill>
                <a:schemeClr val="dk1"/>
              </a:solidFill>
            </a:endParaRPr>
          </a:p>
        </p:txBody>
      </p:sp>
      <p:sp>
        <p:nvSpPr>
          <p:cNvPr id="550" name="Google Shape;550;p71"/>
          <p:cNvSpPr txBox="1">
            <a:spLocks noGrp="1"/>
          </p:cNvSpPr>
          <p:nvPr>
            <p:ph type="sldNum" idx="12"/>
          </p:nvPr>
        </p:nvSpPr>
        <p:spPr>
          <a:xfrm>
            <a:off x="8420776" y="4604901"/>
            <a:ext cx="4932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2"/>
          <p:cNvSpPr txBox="1">
            <a:spLocks noGrp="1"/>
          </p:cNvSpPr>
          <p:nvPr>
            <p:ph type="title"/>
          </p:nvPr>
        </p:nvSpPr>
        <p:spPr>
          <a:xfrm>
            <a:off x="324800" y="515844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nl" sz="2100">
                <a:solidFill>
                  <a:schemeClr val="dk2"/>
                </a:solidFill>
              </a:rPr>
              <a:t>Vragen rond het PVB na jeugdhulp?</a:t>
            </a:r>
            <a:endParaRPr/>
          </a:p>
        </p:txBody>
      </p:sp>
      <p:sp>
        <p:nvSpPr>
          <p:cNvPr id="557" name="Google Shape;557;p72"/>
          <p:cNvSpPr txBox="1">
            <a:spLocks noGrp="1"/>
          </p:cNvSpPr>
          <p:nvPr>
            <p:ph type="body" idx="1"/>
          </p:nvPr>
        </p:nvSpPr>
        <p:spPr>
          <a:xfrm>
            <a:off x="1603600" y="1408256"/>
            <a:ext cx="6390600" cy="25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700"/>
              <a:t>📧</a:t>
            </a:r>
            <a:endParaRPr sz="4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2900"/>
              <a:t>zorgcontinuiteit@vaph.be</a:t>
            </a:r>
            <a:endParaRPr sz="2400"/>
          </a:p>
        </p:txBody>
      </p:sp>
      <p:sp>
        <p:nvSpPr>
          <p:cNvPr id="558" name="Google Shape;558;p72"/>
          <p:cNvSpPr txBox="1">
            <a:spLocks noGrp="1"/>
          </p:cNvSpPr>
          <p:nvPr>
            <p:ph type="sldNum" idx="12"/>
          </p:nvPr>
        </p:nvSpPr>
        <p:spPr>
          <a:xfrm>
            <a:off x="8511825" y="4491075"/>
            <a:ext cx="399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WEBSITE -</a:t>
            </a:r>
            <a:r>
              <a:rPr lang="nl">
                <a:solidFill>
                  <a:schemeClr val="accent1"/>
                </a:solidFill>
              </a:rPr>
              <a:t> WWW.VAPH.BE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64" name="Google Shape;564;p7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62</a:t>
            </a:fld>
            <a:endParaRPr/>
          </a:p>
        </p:txBody>
      </p:sp>
      <p:pic>
        <p:nvPicPr>
          <p:cNvPr id="565" name="Google Shape;56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05" y="1017725"/>
            <a:ext cx="7369916" cy="394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VAPH-NIEUWSBRIEF</a:t>
            </a:r>
            <a:endParaRPr/>
          </a:p>
        </p:txBody>
      </p:sp>
      <p:sp>
        <p:nvSpPr>
          <p:cNvPr id="571" name="Google Shape;571;p7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63</a:t>
            </a:fld>
            <a:endParaRPr/>
          </a:p>
        </p:txBody>
      </p:sp>
      <p:pic>
        <p:nvPicPr>
          <p:cNvPr id="572" name="Google Shape;57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25" y="1075400"/>
            <a:ext cx="3959660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74"/>
          <p:cNvSpPr txBox="1"/>
          <p:nvPr/>
        </p:nvSpPr>
        <p:spPr>
          <a:xfrm>
            <a:off x="4605125" y="2240688"/>
            <a:ext cx="43281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Maandelijkse digitale VAPH-nieuwsbrief: updates over de VAPH-dienstverlening voor personen met een handicap en hun netwerk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www.vaph.be/</a:t>
            </a: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actueel/nieuwsbrief</a:t>
            </a:r>
            <a:br>
              <a:rPr lang="nl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NIEUWS VOOR PROFESSIONELEN</a:t>
            </a:r>
            <a:endParaRPr/>
          </a:p>
        </p:txBody>
      </p:sp>
      <p:sp>
        <p:nvSpPr>
          <p:cNvPr id="579" name="Google Shape;579;p7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64</a:t>
            </a:fld>
            <a:endParaRPr/>
          </a:p>
        </p:txBody>
      </p:sp>
      <p:sp>
        <p:nvSpPr>
          <p:cNvPr id="580" name="Google Shape;580;p75"/>
          <p:cNvSpPr txBox="1"/>
          <p:nvPr/>
        </p:nvSpPr>
        <p:spPr>
          <a:xfrm>
            <a:off x="4605125" y="2240700"/>
            <a:ext cx="4539000" cy="1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Wekelijks nieuws voor professionelen: infonota's en ander nieuws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www.vaph.be/actueel/nieuwsbrief/nieuwsbrief-voor-professionelen</a:t>
            </a:r>
            <a:br>
              <a:rPr lang="nl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581" name="Google Shape;581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450" y="1075413"/>
            <a:ext cx="4238671" cy="38209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STERK</a:t>
            </a:r>
            <a:endParaRPr/>
          </a:p>
        </p:txBody>
      </p:sp>
      <p:sp>
        <p:nvSpPr>
          <p:cNvPr id="587" name="Google Shape;587;p7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65</a:t>
            </a:fld>
            <a:endParaRPr/>
          </a:p>
        </p:txBody>
      </p:sp>
      <p:sp>
        <p:nvSpPr>
          <p:cNvPr id="588" name="Google Shape;588;p76"/>
          <p:cNvSpPr txBox="1"/>
          <p:nvPr/>
        </p:nvSpPr>
        <p:spPr>
          <a:xfrm>
            <a:off x="4605125" y="2240688"/>
            <a:ext cx="4328100" cy="1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Driemaandelijks tijdschrift met sterke verhalen van mensen met een handicap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www.vaph.be/actueel/magazines</a:t>
            </a:r>
            <a:endParaRPr/>
          </a:p>
        </p:txBody>
      </p:sp>
      <p:pic>
        <p:nvPicPr>
          <p:cNvPr id="589" name="Google Shape;589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75" y="1017725"/>
            <a:ext cx="270652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CONTACTEER ONS</a:t>
            </a:r>
            <a:endParaRPr/>
          </a:p>
        </p:txBody>
      </p:sp>
      <p:sp>
        <p:nvSpPr>
          <p:cNvPr id="595" name="Google Shape;595;p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VAPH</a:t>
            </a:r>
            <a:br>
              <a:rPr lang="nl"/>
            </a:br>
            <a:r>
              <a:rPr lang="nl"/>
              <a:t>Zenithgebouw</a:t>
            </a:r>
            <a:br>
              <a:rPr lang="nl"/>
            </a:br>
            <a:r>
              <a:rPr lang="nl"/>
              <a:t>Koning Albert II-laan 37</a:t>
            </a:r>
            <a:br>
              <a:rPr lang="nl"/>
            </a:br>
            <a:r>
              <a:rPr lang="nl"/>
              <a:t>1030 BRUSSEL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www.vaph.be/contacteer-ons</a:t>
            </a:r>
            <a:br>
              <a:rPr lang="nl"/>
            </a:br>
            <a:br>
              <a:rPr lang="nl"/>
            </a:br>
            <a:r>
              <a:rPr lang="nl"/>
              <a:t>02 249 30 00</a:t>
            </a:r>
            <a:br>
              <a:rPr lang="nl"/>
            </a:br>
            <a:endParaRPr/>
          </a:p>
        </p:txBody>
      </p:sp>
      <p:sp>
        <p:nvSpPr>
          <p:cNvPr id="596" name="Google Shape;596;p7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66</a:t>
            </a:fld>
            <a:endParaRPr/>
          </a:p>
        </p:txBody>
      </p:sp>
      <p:pic>
        <p:nvPicPr>
          <p:cNvPr id="597" name="Google Shape;597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0450" y="1216250"/>
            <a:ext cx="337185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TOEGANG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Info in de mail met het erkenningsbesluit: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door te sturen gegevens van een beheerder voor toegang tot de applicatie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handleiding om medewerkers: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toe te voegen 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rollen toe te kennen (erkenningen, cliëntregistratie, enz.)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https://www.vaph.be/documenten/handleiding-hera-applicatie-erkenningen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Beheerder Organisatie en medewerkers toevoegen (</a:t>
            </a:r>
            <a:r>
              <a:rPr lang="nl" sz="1000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nl" sz="1000" b="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https://isis.vaph.be</a:t>
            </a:r>
            <a:r>
              <a:rPr lang="nl"/>
              <a:t>)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</a:t>
            </a:fld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71925"/>
            <a:ext cx="8244851" cy="297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Beheerder: medewerkers toevoegen (</a:t>
            </a:r>
            <a:r>
              <a:rPr lang="nl" sz="1000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nl" sz="1000" b="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https://isis.vaph.be</a:t>
            </a:r>
            <a:r>
              <a:rPr lang="nl"/>
              <a:t>)</a:t>
            </a: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Gegevens nodig om een medewerker toe te voegen aan de applicatie: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Rijksregisternummer van de medewerker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nl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Achternaam van de medewerker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nl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Voornaam van de medewerker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nl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e-mailadres van de medewerker.   Het is belangrijk om hier het mailadres van de medewerker in te zetten en niet een algemeen e-mailadres.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nl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Actief van: default staat hier de datum van registratie.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nl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n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Actief tot: default staat hier 31/12/9999. Dat wil zeggen dat er geen einddatum is. U kunt later altijd de einddatum wijzigen.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latin typeface="Arial"/>
                <a:ea typeface="Arial"/>
                <a:cs typeface="Arial"/>
                <a:sym typeface="Arial"/>
              </a:rPr>
              <a:t>Zodra u op bewaren hebt geklikt, kan uw medewerker inloggen met zijn EID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3306</Words>
  <Application>Microsoft Office PowerPoint</Application>
  <PresentationFormat>Diavoorstelling (16:9)</PresentationFormat>
  <Paragraphs>588</Paragraphs>
  <Slides>66</Slides>
  <Notes>66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66</vt:i4>
      </vt:variant>
    </vt:vector>
  </HeadingPairs>
  <TitlesOfParts>
    <vt:vector size="71" baseType="lpstr">
      <vt:lpstr>Times New Roman</vt:lpstr>
      <vt:lpstr>Trebuchet MS</vt:lpstr>
      <vt:lpstr>Calibri</vt:lpstr>
      <vt:lpstr>Arial</vt:lpstr>
      <vt:lpstr>Simple Light</vt:lpstr>
      <vt:lpstr>INFOSESSIE MFC’s</vt:lpstr>
      <vt:lpstr>INHOUD</vt:lpstr>
      <vt:lpstr>ERKENNING MFC: stand van zaken</vt:lpstr>
      <vt:lpstr>ERKENNING MFC VAPH: stand van zaken</vt:lpstr>
      <vt:lpstr>APPLICATIE ERKENNINGEN VAPH</vt:lpstr>
      <vt:lpstr>APPLICATIE VAPH</vt:lpstr>
      <vt:lpstr>TOEGANG</vt:lpstr>
      <vt:lpstr>Beheerder Organisatie en medewerkers toevoegen ( https://isis.vaph.be)</vt:lpstr>
      <vt:lpstr>Beheerder: medewerkers toevoegen ( https://isis.vaph.be)</vt:lpstr>
      <vt:lpstr>Rollen toekennen aan medewerkers ( https://isis.vaph.be)</vt:lpstr>
      <vt:lpstr>Applicatie erkenningen: inhoud</vt:lpstr>
      <vt:lpstr>INHOUD APPLICATIE ERKENNINGEN</vt:lpstr>
      <vt:lpstr>INHOUD APPLICATIE ERKENNINGEN</vt:lpstr>
      <vt:lpstr>INHOUD APPLICATIE ERKENNINGEN</vt:lpstr>
      <vt:lpstr>INHOUD APPLICATIE ERKENNINGEN</vt:lpstr>
      <vt:lpstr>INHOUD APPLICATIE ERKENNINGEN</vt:lpstr>
      <vt:lpstr>INHOUD APPLICATIE ERKENNINGEN</vt:lpstr>
      <vt:lpstr>VESTIGINGSPLAATSEN TOEVOEGEN</vt:lpstr>
      <vt:lpstr>TOEVOEGEN VESTIGINGSPLAATSEN/SITES: </vt:lpstr>
      <vt:lpstr>TOEVOEGEN VESTIGINGSPLAATSEN/SITES: </vt:lpstr>
      <vt:lpstr>TOEVOEGEN VESTIGINGSPLAATSEN/SITES: </vt:lpstr>
      <vt:lpstr>TOEVOEGEN VESTIGINGSPLAATSEN/SITES: </vt:lpstr>
      <vt:lpstr>Moduledatabank</vt:lpstr>
      <vt:lpstr>VRAGEN</vt:lpstr>
      <vt:lpstr>Cliëntregistratie</vt:lpstr>
      <vt:lpstr>CLIENTREGISTRATIE – MFC</vt:lpstr>
      <vt:lpstr>CLIENTREGISTRATIE – MFC</vt:lpstr>
      <vt:lpstr>CLIENTREGISTRATIE – MFC</vt:lpstr>
      <vt:lpstr>CLIENTREGISTRATIE – MFC</vt:lpstr>
      <vt:lpstr>CLIENTREGISTRATIE – MFC</vt:lpstr>
      <vt:lpstr>CLIENTREGISTRATIE – MFC</vt:lpstr>
      <vt:lpstr>CLIENTREGISTRATIE – MFC</vt:lpstr>
      <vt:lpstr>Overgangsmaatregelen</vt:lpstr>
      <vt:lpstr>Overgangsmaatregelen</vt:lpstr>
      <vt:lpstr>Overgangsmaatregelen</vt:lpstr>
      <vt:lpstr>PVB na jeugdhulp</vt:lpstr>
      <vt:lpstr>Het persoonsvolgend budget na jeugdhulp</vt:lpstr>
      <vt:lpstr>TOEKOMSTPLANNING = HET VERTREKPUNT</vt:lpstr>
      <vt:lpstr>JONGVOLWASSENEN MET EEN (VERMOEDEN) VAN EXTRA UITDAGINGEN</vt:lpstr>
      <vt:lpstr>JONGVOLWASSENEN MET EEN (VERMOEDEN) VAN EXTRA UITDAGINGEN</vt:lpstr>
      <vt:lpstr>HET PROCES VAN VRAAGVERHELDERING             ☛ </vt:lpstr>
      <vt:lpstr>HET PROCES VAN VRAAGVERHELDERING                               ☛ </vt:lpstr>
      <vt:lpstr>HET PROCES VAN VRAAGVERHELDERING                             ☛</vt:lpstr>
      <vt:lpstr>AANVRAAGPROCEDURE PERSOONSVOLGEND BUDGET</vt:lpstr>
      <vt:lpstr>AANVRAAGPROCEDURE PVB                       ☛</vt:lpstr>
      <vt:lpstr>STAP 4: BEOORDELING EN BESLISSING VAPH               ☛ </vt:lpstr>
      <vt:lpstr>STAP 4: BEOORDELING EN BESLISSING VAPH                       ☛ </vt:lpstr>
      <vt:lpstr>PERSOONSVOLGEND BUDGET NA JEUGDHULP</vt:lpstr>
      <vt:lpstr>WAT IS HET PVB NA JEUGDHULP?</vt:lpstr>
      <vt:lpstr>PVB NA JEUGDHULP</vt:lpstr>
      <vt:lpstr>PVB NA JEUGDHULP MFC: VOORWAARDEN             ☛</vt:lpstr>
      <vt:lpstr>PVB NA JEUGDHULP MFC:  TERBESCHIKKINGSTELLING PVB NA JEUGDHULP                            ☛</vt:lpstr>
      <vt:lpstr>PVB NA JEUGDHULP MFC: BEREKENING BUDGET JEUGDHULP           ☛</vt:lpstr>
      <vt:lpstr>PVB NA JEUGDHULP MFC: BEREKENING BUDGET JEUGDHULP                ☛ </vt:lpstr>
      <vt:lpstr>PVB NA JEUGDHULP MFC: BEREKENING BUDGET JEUGDHULP        ☛ </vt:lpstr>
      <vt:lpstr>WAT NA DE TERBESCHIKKINGSTELLING?</vt:lpstr>
      <vt:lpstr>  WAT NA DE TERBESCHIKKINGSTELLING?             ☛</vt:lpstr>
      <vt:lpstr>GEGEVENSBEVRAGING NIEUWE MFC                                                                          ☛ </vt:lpstr>
      <vt:lpstr>GEGEVENSBEVRAGING NIEUWE MFC                                                                          ☛ </vt:lpstr>
      <vt:lpstr>MEER INFO?</vt:lpstr>
      <vt:lpstr>Vragen rond het PVB na jeugdhulp?</vt:lpstr>
      <vt:lpstr>WEBSITE - WWW.VAPH.BE</vt:lpstr>
      <vt:lpstr>VAPH-NIEUWSBRIEF</vt:lpstr>
      <vt:lpstr>NIEUWS VOOR PROFESSIONELEN</vt:lpstr>
      <vt:lpstr>STERK</vt:lpstr>
      <vt:lpstr>CONTACTEER 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INFOSESSIE MFC’s</dc:title>
  <cp:lastModifiedBy>Annelies De Mulder</cp:lastModifiedBy>
  <cp:revision>1</cp:revision>
  <dcterms:modified xsi:type="dcterms:W3CDTF">2023-09-05T07:59:04Z</dcterms:modified>
</cp:coreProperties>
</file>