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F6128B-5459-4A91-ACDB-64975847BF24}">
  <a:tblStyle styleId="{14F6128B-5459-4A91-ACDB-64975847BF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E0D7106-9124-4FE1-9958-EA002B24A9E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ac7569e73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ac7569e7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0eef8003d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00eef8003d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ac7569e7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ac7569e7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ac7569e73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ac7569e7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ac7569e73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ac7569e73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ddf8cdac3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ddf8cdac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ddf8cdac3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1ddf8cdac3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ddf8cdac3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1ddf8cdac3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ddf8cdac3_4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1ddf8cdac3_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b29cb174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fb29cb174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ac7569e73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ac7569e73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fbea1d69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ffbea1d69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fac7569e73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fac7569e73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b29cb174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fb29cb174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1ddf8cdac3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1ddf8cdac3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ddf8cdac3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1ddf8cdac3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ddf8cdac3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1ddf8cdac3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1ddf8cdac3_3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1ddf8cdac3_3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ddf8cdac3_3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1ddf8cdac3_3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1ddf8cdac3_3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1ddf8cdac3_3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1ddf8cdac3_3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1ddf8cdac3_3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ac7569e73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fac7569e73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1ddf8cdac3_3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1ddf8cdac3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1ddf8cdac3_3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1ddf8cdac3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1ddf8cdac3_3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1ddf8cdac3_3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1ddf8cdac3_3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1ddf8cdac3_3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1ddf8cdac3_3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1ddf8cdac3_3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1ddf8cdac3_3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1ddf8cdac3_3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1ddf8cdac3_3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1ddf8cdac3_3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1ddf8cdac3_3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1ddf8cdac3_3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1ddf8cdac3_3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1ddf8cdac3_3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ffbea1d69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ffbea1d69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ac7569e73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ac7569e7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1ddf8cdac3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1ddf8cdac3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fac7569e7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fac7569e7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fb29cb174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fb29cb174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c31896cf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c31896cf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ffbea1d69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ffbea1d69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ffbea1d69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ffbea1d69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ffbea1d69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ffbea1d69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ffbea1d69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ffbea1d69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ffbea1d69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ffbea1d69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ffbea1d69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ffbea1d69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fac7569e73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fac7569e7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ffbea1d695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ffbea1d69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ffbea1d69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ffbea1d69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ffbea1d69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ffbea1d69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ffbea1d69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ffbea1d69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fac7569e73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fac7569e73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1ddf8cdac3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1ddf8cdac3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1ddf8cdac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1ddf8cdac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1ddf8cdac3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1ddf8cdac3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1ddf8cdac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1ddf8cdac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1ddf8cdac3_4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1ddf8cdac3_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ac7569e73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ac7569e7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ac7569e73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fac7569e7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ac7569e73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fac7569e73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ac7569e73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ac7569e73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6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b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85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b="1" sz="2000">
                <a:solidFill>
                  <a:srgbClr val="004B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b="1" sz="2000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b="1" sz="2000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/>
        </p:txBody>
      </p:sp>
      <p:sp>
        <p:nvSpPr>
          <p:cNvPr id="32" name="Google Shape;32;p5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 1">
  <p:cSld name="BLANK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35831" t="0"/>
          <a:stretch/>
        </p:blipFill>
        <p:spPr>
          <a:xfrm>
            <a:off x="-462346" y="0"/>
            <a:ext cx="4952074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7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7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41" name="Google Shape;41;p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22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">
  <p:cSld name="BLANK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b="0" l="0" r="12556" t="0"/>
          <a:stretch/>
        </p:blipFill>
        <p:spPr>
          <a:xfrm>
            <a:off x="0" y="0"/>
            <a:ext cx="449752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8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slide met foto als achtergrond">
  <p:cSld name="BLANK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b="10984" l="0" r="0" t="0"/>
          <a:stretch/>
        </p:blipFill>
        <p:spPr>
          <a:xfrm>
            <a:off x="152400" y="0"/>
            <a:ext cx="8991601" cy="533573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ocs.google.com/spreadsheets/d/1b8LIPQK2MGQniDojr-F4NV1sFUIEvh75/edit#gid=498159644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www.vaph.be/documenten/richtlijnen-afrekeningsdossier-2021" TargetMode="External"/><Relationship Id="rId4" Type="http://schemas.openxmlformats.org/officeDocument/2006/relationships/hyperlink" Target="https://www.vaph.be/documenten/handleiding-isis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ctrTitle"/>
          </p:nvPr>
        </p:nvSpPr>
        <p:spPr>
          <a:xfrm>
            <a:off x="3750150" y="3135405"/>
            <a:ext cx="5082300" cy="1755300"/>
          </a:xfrm>
          <a:prstGeom prst="rect">
            <a:avLst/>
          </a:prstGeom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PILOOTFASE RTH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Vragensessie nieuwe organisaties</a:t>
            </a:r>
            <a:endParaRPr/>
          </a:p>
        </p:txBody>
      </p:sp>
      <p:sp>
        <p:nvSpPr>
          <p:cNvPr id="60" name="Google Shape;60;p10"/>
          <p:cNvSpPr txBox="1"/>
          <p:nvPr>
            <p:ph idx="1" type="subTitle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17 maart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WAT?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individuele dienstverleningsovereenkomst tussen RTH-aanbieder en gebruiker vermeldt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 sz="1600"/>
              <a:t>de ondersteuning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 sz="1600"/>
              <a:t>de wijze waarop de ondersteuning geboden zal worden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 sz="1600"/>
              <a:t>handelingsplan is niet regelgevend verplicht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WAT?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Bijkomend pilootfase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 sz="1600"/>
              <a:t>de mogelijkheid om tijdelijk en gericht gebruik te maken van meer dan 8 punten (zie verder), en dat tot maximaal 12 punten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nl" sz="1500"/>
              <a:t>Dit verruimd gebruik door individuele zorgvragers moet worden gemotiveerd door de RTH-aanbieder.</a:t>
            </a:r>
            <a:endParaRPr sz="15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nl" sz="1600"/>
              <a:t>Individueel plan</a:t>
            </a:r>
            <a:r>
              <a:rPr b="1" lang="nl" sz="1600"/>
              <a:t>: </a:t>
            </a:r>
            <a:r>
              <a:rPr lang="nl" sz="1600"/>
              <a:t>voor langer durende en voor complexere (meerdere zorgaanbieders zijn betrokken) RTH-trajecten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nl" sz="1500"/>
              <a:t>hoe de rechtstreeks toegankelijke ondersteuning zal tegemoet komen aan de vragen en de noden van de persoon met een (vermoeden van) handicap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nl" sz="1500"/>
              <a:t>hoe de rechtstreeks toegankelijke ondersteuning wordt afgestemd en gecoördineerd met andere (niet-VAPH)-ondersteuning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nl" sz="1500"/>
              <a:t>hoe de nodige continuïteit van zorg wordt gerealiseerd, zowel bij de start als na afloop van de rechtstreeks toegankelijke hulp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WAT?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152475"/>
            <a:ext cx="895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Maximaal 8 punten RTH per gebruiker per jaar (tot 12 punten pilootfase)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maximaal 7 punten RTH indien RTH-aanbieder structureel een beroep doet op een vrijwilliger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Verschillende ondersteuning mag gecombineerd worden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6" name="Google Shape;136;p21"/>
          <p:cNvGraphicFramePr/>
          <p:nvPr/>
        </p:nvGraphicFramePr>
        <p:xfrm>
          <a:off x="952500" y="231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{14F6128B-5459-4A91-ACDB-64975847BF24}</a:tableStyleId>
              </a:tblPr>
              <a:tblGrid>
                <a:gridCol w="2413000"/>
                <a:gridCol w="1906325"/>
                <a:gridCol w="2919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Ondersteuning</a:t>
                      </a:r>
                      <a:endParaRPr b="1"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Puntenwaarde</a:t>
                      </a:r>
                      <a:endParaRPr b="1"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Aantal</a:t>
                      </a:r>
                      <a:endParaRPr b="1"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Ambulante begeleiding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0,155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ambulante begeleidingen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Mobiele begeleiding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0,220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 mobiele begeleidingen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Begeleid werken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0,220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 begeleidingen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Groepsbegeleidingen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0,087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 groepsbegeleidingen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Dagopvang (per dag)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0,087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 dagen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Verblijf (per nacht)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0,130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 nachten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WAT?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Gebruikersgebonden ‘open functie’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Niet-gebruikersgebonden functie ‘outreach’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graphicFrame>
        <p:nvGraphicFramePr>
          <p:cNvPr id="145" name="Google Shape;145;p22"/>
          <p:cNvGraphicFramePr/>
          <p:nvPr/>
        </p:nvGraphicFramePr>
        <p:xfrm>
          <a:off x="876075" y="16615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{14F6128B-5459-4A91-ACDB-64975847BF24}</a:tableStyleId>
              </a:tblPr>
              <a:tblGrid>
                <a:gridCol w="2413000"/>
                <a:gridCol w="2196325"/>
                <a:gridCol w="2629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Ondersteuning</a:t>
                      </a:r>
                      <a:endParaRPr b="1"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Puntenwaarde</a:t>
                      </a:r>
                      <a:endParaRPr b="1"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Aantal</a:t>
                      </a:r>
                      <a:endParaRPr b="1"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 functie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overleg en gemotiveerd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overleg en gemotiveerd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6" name="Google Shape;146;p22"/>
          <p:cNvGraphicFramePr/>
          <p:nvPr/>
        </p:nvGraphicFramePr>
        <p:xfrm>
          <a:off x="876075" y="32091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{14F6128B-5459-4A91-ACDB-64975847BF24}</a:tableStyleId>
              </a:tblPr>
              <a:tblGrid>
                <a:gridCol w="2413000"/>
                <a:gridCol w="2196325"/>
                <a:gridCol w="2629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Ondersteuning</a:t>
                      </a:r>
                      <a:endParaRPr b="1"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Puntenwaarde</a:t>
                      </a:r>
                      <a:endParaRPr b="1"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Aantal</a:t>
                      </a:r>
                      <a:endParaRPr b="1"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Mobiele outreach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0,220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Niet van teller persoon met een handicap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Ambulante outreach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0,155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Niet van teller persoon met een handicap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ERKENNING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</a:t>
            </a:r>
            <a:r>
              <a:rPr lang="nl"/>
              <a:t>rkenning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p</a:t>
            </a:r>
            <a:r>
              <a:rPr lang="nl" sz="1600"/>
              <a:t>ersoneelspunten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forfaitaire werkingsmiddelen per punt</a:t>
            </a:r>
            <a:br>
              <a:rPr lang="nl" sz="1600"/>
            </a:b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VAPH bepaalt niet hoe een RTH-aanbieder invulling moet geven aan de erkenning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uitzondering</a:t>
            </a:r>
            <a:endParaRPr sz="16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GIO (aparte erkenning)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kortverblijf (specifiek doel)</a:t>
            </a:r>
            <a:br>
              <a:rPr lang="nl" sz="1400"/>
            </a:br>
            <a:endParaRPr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Erkenning pilootfase; inhoudelijk opvolgtraject en evaluatie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48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VRAGEN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1054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/>
              <a:t>Model-IDO (in voorbereiding)</a:t>
            </a:r>
            <a:endParaRPr sz="17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VAPH kijkt geen ontwerpen IDO na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Model-IDO niet specifiek voor pilootfase; algemeen model-IDO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Mogelijk om eigen ontwerp hieraan af te toetsen; geen verplichting om te gebruiken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VRAGEN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/>
              <a:t>Tijdelijk en gericht gebruik maken van 12 punten</a:t>
            </a:r>
            <a:endParaRPr sz="17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gemotiveerd door RTH-aanbieder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definiëren niet wat ‘tijdelijk’ en ‘gericht’ is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wanneer, hoe lang, welk doel, …. motiveren door RTH-aanbieder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geen goedkeuring van VAPH nodig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inhoudelijke opvolging en evaluatie; motivatie bijhouden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32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VRAGEN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311700" y="706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Open functie</a:t>
            </a:r>
            <a:endParaRPr sz="20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Leggen vanuit VAPH puntwaarde niet vast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vraag naar experimenteerruimte en flexibiliteit (inhoud, puntwaarde en bijdrage)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verschil in deze inzet niet ter goedkeuring voorleggen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invulling is voer voor inhoudelijk opvolging; wisselwerking tussen RTH-aanbieders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700"/>
              <a:t>Berekening puntwaarde open functie</a:t>
            </a:r>
            <a:endParaRPr sz="17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VAPH werkt dit niet mee uit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Invulling en inzet personeel en prestaties ter verantwoording; inschatting RTH-aanbieder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32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VRAGEN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311700" y="674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/>
              <a:t>Link met GIO (globale individuele ondersteuning)</a:t>
            </a:r>
            <a:endParaRPr sz="1900"/>
          </a:p>
          <a:p>
            <a:pPr indent="-330200" lvl="1" marL="9144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Aparte erkenning op niveau RTH-aanbieder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Ook op gebruikersniveau apart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Doelgroep GIO: 8 (of 12 punten) RTH + 4 punten GIO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vraag naar experimenteerruimte en flexibiliteit (inhoud, puntwaarde en bijdrage)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600"/>
              <a:t>Ondersteuning RTH thuis en in setting kinderopvang</a:t>
            </a:r>
            <a:endParaRPr sz="1600"/>
          </a:p>
          <a:p>
            <a:pPr indent="-330200" lvl="2" marL="13716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Gebruiker niet alle punten benut; geen overheveling van punten naar het volgende jaar. Ook dit wordt op jaarbasis bekeken.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Overgang van kinderopvang naar school;</a:t>
            </a:r>
            <a:endParaRPr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GIO kan in beide settings (specifiek voor overgangen) en niet exclusief voorbehouden voor de ene of andere setting, maar gelinkt aan de RTH-aanbieder (dus beleid RTH-aanbieder en noden/vragen gebruiker)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REGISTRATIE EN SUBSIDIËRING</a:t>
            </a:r>
            <a:endParaRPr/>
          </a:p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RECHTSTREEKS TOEGANKELIJKE HULPVERLENING</a:t>
            </a:r>
            <a:endParaRPr/>
          </a:p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SUBSIDIËRING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Administratieve processen op niveau 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800"/>
              <a:buChar char="●"/>
            </a:pPr>
            <a:r>
              <a:rPr b="1" lang="nl"/>
              <a:t>Registratie geboden ondersteuning </a:t>
            </a:r>
            <a:r>
              <a:rPr lang="nl"/>
              <a:t>via de geïntegreerde registratietool (GIR)</a:t>
            </a:r>
            <a:br>
              <a:rPr lang="nl"/>
            </a:b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/>
              <a:t>Maandelijks voorschot</a:t>
            </a:r>
            <a:r>
              <a:rPr lang="nl"/>
              <a:t> via webapplicatie Isis</a:t>
            </a:r>
            <a:br>
              <a:rPr lang="nl"/>
            </a:b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/>
              <a:t>Jaarlijks afrekeningsdossier</a:t>
            </a:r>
            <a:r>
              <a:rPr lang="nl"/>
              <a:t> via webapplicatie Isis</a:t>
            </a:r>
            <a:endParaRPr/>
          </a:p>
          <a:p>
            <a:pPr indent="0" lvl="0" marL="269875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077912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311700" y="1152475"/>
            <a:ext cx="8520600" cy="19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Webapplicatie geïntegreerde registratietool (GIR)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Dagregistraties van ondersteuningsfuncties</a:t>
            </a:r>
            <a:endParaRPr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600">
                <a:solidFill>
                  <a:srgbClr val="004D5C"/>
                </a:solidFill>
              </a:rPr>
              <a:t>begeleiding, dagopvang, verblijf, begeleid werken (persoonsgebonden)</a:t>
            </a:r>
            <a:endParaRPr sz="1600">
              <a:solidFill>
                <a:srgbClr val="004D5C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600"/>
              <a:buChar char="●"/>
            </a:pPr>
            <a:r>
              <a:rPr lang="nl" sz="1600">
                <a:solidFill>
                  <a:srgbClr val="004D5C"/>
                </a:solidFill>
              </a:rPr>
              <a:t>outreach (kennisoverdracht groep)</a:t>
            </a:r>
            <a:endParaRPr sz="1600">
              <a:solidFill>
                <a:srgbClr val="004D5C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600"/>
              <a:buChar char="●"/>
            </a:pPr>
            <a:r>
              <a:rPr lang="nl" sz="1600">
                <a:solidFill>
                  <a:srgbClr val="004D5C"/>
                </a:solidFill>
              </a:rPr>
              <a:t>specifiek pilootproject RTH: open functie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02" name="Google Shape;202;p30"/>
          <p:cNvSpPr txBox="1"/>
          <p:nvPr/>
        </p:nvSpPr>
        <p:spPr>
          <a:xfrm>
            <a:off x="877650" y="3439125"/>
            <a:ext cx="7388700" cy="13032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nl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innen de 4 weken moet ondersteuning geregistreerd zijn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</a:pPr>
            <a:r>
              <a:rPr lang="nl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uitzondering outreach tegen einde van het jaar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Registratie kan rechtstreeks in applicatie of via een automatiseerder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410100" y="959925"/>
            <a:ext cx="8323800" cy="39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D5C"/>
                </a:solidFill>
              </a:rPr>
              <a:t>Na het inloggen</a:t>
            </a:r>
            <a:r>
              <a:rPr b="1" lang="nl">
                <a:solidFill>
                  <a:srgbClr val="004D5C"/>
                </a:solidFill>
              </a:rPr>
              <a:t> </a:t>
            </a:r>
            <a:r>
              <a:rPr lang="nl">
                <a:solidFill>
                  <a:srgbClr val="004D5C"/>
                </a:solidFill>
              </a:rPr>
              <a:t>komt u op het scherm terecht waar u een hoedanigheid kan kiezen.</a:t>
            </a:r>
            <a:endParaRPr>
              <a:solidFill>
                <a:srgbClr val="004D5C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D5C"/>
                </a:solidFill>
              </a:rPr>
              <a:t>De rol </a:t>
            </a:r>
            <a:r>
              <a:rPr b="1" i="1" lang="nl">
                <a:solidFill>
                  <a:srgbClr val="004D5C"/>
                </a:solidFill>
              </a:rPr>
              <a:t>“Burger”</a:t>
            </a:r>
            <a:r>
              <a:rPr lang="nl">
                <a:solidFill>
                  <a:srgbClr val="004D5C"/>
                </a:solidFill>
              </a:rPr>
              <a:t> geeft weer dat u geregistreerd bent als medewerker in de tool en hoeft niet geselecteerd te worden. Om toegang te krijgen tot de geïntegreerde registratietool (</a:t>
            </a:r>
            <a:r>
              <a:rPr i="1" lang="nl">
                <a:solidFill>
                  <a:srgbClr val="004D5C"/>
                </a:solidFill>
              </a:rPr>
              <a:t>GIR</a:t>
            </a:r>
            <a:r>
              <a:rPr lang="nl">
                <a:solidFill>
                  <a:srgbClr val="004D5C"/>
                </a:solidFill>
              </a:rPr>
              <a:t>), kiest u voor </a:t>
            </a:r>
            <a:r>
              <a:rPr b="1" i="1" lang="nl">
                <a:solidFill>
                  <a:srgbClr val="004D5C"/>
                </a:solidFill>
              </a:rPr>
              <a:t>“Medewerker SE”</a:t>
            </a:r>
            <a:r>
              <a:rPr lang="nl">
                <a:solidFill>
                  <a:srgbClr val="004D5C"/>
                </a:solidFill>
              </a:rPr>
              <a:t>. </a:t>
            </a:r>
            <a:endParaRPr>
              <a:solidFill>
                <a:srgbClr val="004D5C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004D5C"/>
                </a:solidFill>
              </a:rPr>
              <a:t>Klik daarna op </a:t>
            </a:r>
            <a:r>
              <a:rPr i="1" lang="nl">
                <a:solidFill>
                  <a:srgbClr val="004D5C"/>
                </a:solidFill>
              </a:rPr>
              <a:t>“</a:t>
            </a:r>
            <a:r>
              <a:rPr b="1" i="1" lang="nl">
                <a:solidFill>
                  <a:srgbClr val="004D5C"/>
                </a:solidFill>
              </a:rPr>
              <a:t>selecteren</a:t>
            </a:r>
            <a:r>
              <a:rPr i="1" lang="nl">
                <a:solidFill>
                  <a:srgbClr val="004D5C"/>
                </a:solidFill>
              </a:rPr>
              <a:t>” </a:t>
            </a:r>
            <a:r>
              <a:rPr lang="nl">
                <a:solidFill>
                  <a:srgbClr val="004D5C"/>
                </a:solidFill>
              </a:rPr>
              <a:t>en komt u op volgend scherm terecht</a:t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6476342" y="2716725"/>
            <a:ext cx="309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B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B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75" y="2716725"/>
            <a:ext cx="6011599" cy="1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/>
          <p:nvPr/>
        </p:nvSpPr>
        <p:spPr>
          <a:xfrm>
            <a:off x="2145625" y="3924900"/>
            <a:ext cx="276600" cy="8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1"/>
          <p:cNvSpPr/>
          <p:nvPr/>
        </p:nvSpPr>
        <p:spPr>
          <a:xfrm>
            <a:off x="2190475" y="3805300"/>
            <a:ext cx="276600" cy="8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1"/>
          <p:cNvSpPr/>
          <p:nvPr/>
        </p:nvSpPr>
        <p:spPr>
          <a:xfrm>
            <a:off x="1345675" y="3805300"/>
            <a:ext cx="276600" cy="8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1"/>
          <p:cNvSpPr/>
          <p:nvPr/>
        </p:nvSpPr>
        <p:spPr>
          <a:xfrm>
            <a:off x="590600" y="3932375"/>
            <a:ext cx="471000" cy="1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311700" y="964400"/>
            <a:ext cx="8520600" cy="40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004D5C"/>
                </a:solidFill>
              </a:rPr>
              <a:t>Rechts bij </a:t>
            </a:r>
            <a:r>
              <a:rPr b="1" i="1" lang="nl">
                <a:solidFill>
                  <a:srgbClr val="004D5C"/>
                </a:solidFill>
              </a:rPr>
              <a:t>“Mijn Acties” </a:t>
            </a:r>
            <a:r>
              <a:rPr lang="nl">
                <a:solidFill>
                  <a:srgbClr val="004D5C"/>
                </a:solidFill>
              </a:rPr>
              <a:t>klikt u op </a:t>
            </a:r>
            <a:r>
              <a:rPr b="1" i="1" lang="nl">
                <a:solidFill>
                  <a:srgbClr val="004D5C"/>
                </a:solidFill>
              </a:rPr>
              <a:t>“Geïntegreerde Registratietool medewerker voorziening”</a:t>
            </a:r>
            <a:r>
              <a:rPr lang="nl">
                <a:solidFill>
                  <a:srgbClr val="004D5C"/>
                </a:solidFill>
              </a:rPr>
              <a:t> en kiest u voor </a:t>
            </a:r>
            <a:r>
              <a:rPr b="1" i="1" lang="nl">
                <a:solidFill>
                  <a:srgbClr val="004D5C"/>
                </a:solidFill>
              </a:rPr>
              <a:t>“Registratie voor PMH”</a:t>
            </a:r>
            <a:endParaRPr b="1" i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600" y="869250"/>
            <a:ext cx="5417026" cy="3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/>
          <p:nvPr/>
        </p:nvSpPr>
        <p:spPr>
          <a:xfrm>
            <a:off x="5218250" y="1898900"/>
            <a:ext cx="1091400" cy="22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6353625" y="2168050"/>
            <a:ext cx="666300" cy="30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3"/>
          <p:cNvSpPr txBox="1"/>
          <p:nvPr>
            <p:ph idx="1" type="body"/>
          </p:nvPr>
        </p:nvSpPr>
        <p:spPr>
          <a:xfrm>
            <a:off x="311700" y="897125"/>
            <a:ext cx="8520600" cy="4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Daarna komt u in het overzichtsscherm van uw SE terecht. Op dit scherm kan u cliënten zoeken waarvoor er binnen uw subsidie eenheid al registraties zijn en/of kan u een nieuwe cliënt toevoegen.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Om een nieuw cliënt toe te voegen klikt u op </a:t>
            </a:r>
            <a:r>
              <a:rPr b="1" i="1" lang="nl"/>
              <a:t>“Nieuwe klant”</a:t>
            </a:r>
            <a:endParaRPr b="1" i="1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33" name="Google Shape;2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46" y="2608646"/>
            <a:ext cx="4890525" cy="226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/>
          <p:nvPr/>
        </p:nvSpPr>
        <p:spPr>
          <a:xfrm>
            <a:off x="986850" y="3835200"/>
            <a:ext cx="508500" cy="19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/>
          </a:p>
        </p:txBody>
      </p:sp>
      <p:sp>
        <p:nvSpPr>
          <p:cNvPr id="240" name="Google Shape;240;p34"/>
          <p:cNvSpPr txBox="1"/>
          <p:nvPr>
            <p:ph idx="1" type="body"/>
          </p:nvPr>
        </p:nvSpPr>
        <p:spPr>
          <a:xfrm>
            <a:off x="311700" y="852275"/>
            <a:ext cx="8520600" cy="3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D5C"/>
                </a:solidFill>
              </a:rPr>
              <a:t>Vervolgens komt u in onderstaand scherm. De velden </a:t>
            </a:r>
            <a:r>
              <a:rPr b="1" i="1" lang="nl">
                <a:solidFill>
                  <a:srgbClr val="004D5C"/>
                </a:solidFill>
              </a:rPr>
              <a:t>“Naam”</a:t>
            </a:r>
            <a:r>
              <a:rPr lang="nl">
                <a:solidFill>
                  <a:srgbClr val="004D5C"/>
                </a:solidFill>
              </a:rPr>
              <a:t>, </a:t>
            </a:r>
            <a:r>
              <a:rPr b="1" i="1" lang="nl">
                <a:solidFill>
                  <a:srgbClr val="004D5C"/>
                </a:solidFill>
              </a:rPr>
              <a:t>“Rijksregisternummer”</a:t>
            </a:r>
            <a:r>
              <a:rPr lang="nl">
                <a:solidFill>
                  <a:srgbClr val="004D5C"/>
                </a:solidFill>
              </a:rPr>
              <a:t> en </a:t>
            </a:r>
            <a:r>
              <a:rPr b="1" i="1" lang="nl">
                <a:solidFill>
                  <a:srgbClr val="004D5C"/>
                </a:solidFill>
              </a:rPr>
              <a:t>“Geboortedatum”</a:t>
            </a:r>
            <a:r>
              <a:rPr lang="nl">
                <a:solidFill>
                  <a:srgbClr val="004D5C"/>
                </a:solidFill>
              </a:rPr>
              <a:t> zijn verplicht in te vullen velden. Klik op </a:t>
            </a:r>
            <a:r>
              <a:rPr b="1" i="1" lang="nl">
                <a:solidFill>
                  <a:srgbClr val="004D5C"/>
                </a:solidFill>
              </a:rPr>
              <a:t>“Klant toevoegen”</a:t>
            </a:r>
            <a:r>
              <a:rPr lang="nl">
                <a:solidFill>
                  <a:srgbClr val="004D5C"/>
                </a:solidFill>
              </a:rPr>
              <a:t>.</a:t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D5C"/>
                </a:solidFill>
              </a:rPr>
              <a:t>Nadat u de cliënt hebt toegevoegd komt u op het scherm persoonsgegevens uit.</a:t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nl">
                <a:solidFill>
                  <a:srgbClr val="004D5C"/>
                </a:solidFill>
              </a:rPr>
              <a:t>Wanneer u een nieuwe cliënt hebt toegevoegd moet een onmiddellijk een dagregistratie toevoegen.</a:t>
            </a:r>
            <a:endParaRPr i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50" y="1752700"/>
            <a:ext cx="5954249" cy="18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/>
          <p:nvPr/>
        </p:nvSpPr>
        <p:spPr>
          <a:xfrm>
            <a:off x="134575" y="3289450"/>
            <a:ext cx="378900" cy="112200"/>
          </a:xfrm>
          <a:prstGeom prst="rightArrow">
            <a:avLst>
              <a:gd fmla="val 50000" name="adj1"/>
              <a:gd fmla="val 64039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/>
          </a:p>
        </p:txBody>
      </p:sp>
      <p:sp>
        <p:nvSpPr>
          <p:cNvPr id="249" name="Google Shape;249;p35"/>
          <p:cNvSpPr txBox="1"/>
          <p:nvPr>
            <p:ph idx="1" type="body"/>
          </p:nvPr>
        </p:nvSpPr>
        <p:spPr>
          <a:xfrm>
            <a:off x="356575" y="874700"/>
            <a:ext cx="8520600" cy="3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D5C"/>
                </a:solidFill>
              </a:rPr>
              <a:t>Om een dagregistratie ikv pilootproject te registreren selecteert u het tabblad </a:t>
            </a:r>
            <a:r>
              <a:rPr b="1" i="1" lang="nl">
                <a:solidFill>
                  <a:srgbClr val="004D5C"/>
                </a:solidFill>
              </a:rPr>
              <a:t>“RTH/kortverblijf/GIO”</a:t>
            </a:r>
            <a:r>
              <a:rPr lang="nl">
                <a:solidFill>
                  <a:srgbClr val="004D5C"/>
                </a:solidFill>
              </a:rPr>
              <a:t>, daarna klikt u op </a:t>
            </a:r>
            <a:r>
              <a:rPr b="1" i="1" lang="nl">
                <a:solidFill>
                  <a:srgbClr val="004D5C"/>
                </a:solidFill>
              </a:rPr>
              <a:t>“RTH”</a:t>
            </a:r>
            <a:r>
              <a:rPr lang="nl">
                <a:solidFill>
                  <a:srgbClr val="004D5C"/>
                </a:solidFill>
              </a:rPr>
              <a:t>.</a:t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</p:txBody>
      </p:sp>
      <p:sp>
        <p:nvSpPr>
          <p:cNvPr id="250" name="Google Shape;250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51" name="Google Shape;2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25" y="2024850"/>
            <a:ext cx="5954225" cy="25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/>
          <p:nvPr/>
        </p:nvSpPr>
        <p:spPr>
          <a:xfrm>
            <a:off x="1285875" y="2093275"/>
            <a:ext cx="2698800" cy="20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1592375" y="2855850"/>
            <a:ext cx="1525200" cy="168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1831625" y="2295125"/>
            <a:ext cx="1046700" cy="26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6"/>
          <p:cNvSpPr txBox="1"/>
          <p:nvPr>
            <p:ph idx="1" type="body"/>
          </p:nvPr>
        </p:nvSpPr>
        <p:spPr>
          <a:xfrm>
            <a:off x="311700" y="986825"/>
            <a:ext cx="8520600" cy="3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U komt terecht in volgend scherm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62" name="Google Shape;2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75" y="1246750"/>
            <a:ext cx="6649226" cy="15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/>
          <p:nvPr/>
        </p:nvSpPr>
        <p:spPr>
          <a:xfrm>
            <a:off x="1098975" y="1270925"/>
            <a:ext cx="2975400" cy="269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456025" y="1779300"/>
            <a:ext cx="548700" cy="269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/>
          </a:p>
        </p:txBody>
      </p:sp>
      <p:sp>
        <p:nvSpPr>
          <p:cNvPr id="270" name="Google Shape;270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71" name="Google Shape;2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99" y="965375"/>
            <a:ext cx="3927425" cy="386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8"/>
          <p:cNvSpPr txBox="1"/>
          <p:nvPr>
            <p:ph idx="1" type="body"/>
          </p:nvPr>
        </p:nvSpPr>
        <p:spPr>
          <a:xfrm>
            <a:off x="311700" y="844800"/>
            <a:ext cx="8520600" cy="41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D5C"/>
                </a:solidFill>
              </a:rPr>
              <a:t>Om een dagregistratie te doen kan u één of meerdere ondersteuningsfuncties invullen:</a:t>
            </a:r>
            <a:endParaRPr sz="700">
              <a:solidFill>
                <a:srgbClr val="004D5C"/>
              </a:solidFill>
            </a:endParaRPr>
          </a:p>
          <a:p>
            <a:pPr indent="-317500" lvl="0" marL="457200" rtl="0" algn="just">
              <a:spcBef>
                <a:spcPts val="12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Ambulante en mobiele begeleidingen: aantal begeleidingen op dag van begeleiding (max.2/dag)</a:t>
            </a:r>
            <a:endParaRPr sz="1400">
              <a:solidFill>
                <a:srgbClr val="004D5C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Dagopvang: 0,5 bij een halve dag, 1 bij een volledige dag, 1,5 bij anderhalve dag</a:t>
            </a:r>
            <a:endParaRPr sz="1400">
              <a:solidFill>
                <a:srgbClr val="004D5C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Nachtverblijf: 1 bij een nacht verblijf</a:t>
            </a:r>
            <a:endParaRPr sz="1400">
              <a:solidFill>
                <a:srgbClr val="004D5C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Begeleid werken: aantal </a:t>
            </a:r>
            <a:r>
              <a:rPr lang="nl" sz="1400">
                <a:solidFill>
                  <a:srgbClr val="004D5C"/>
                </a:solidFill>
                <a:highlight>
                  <a:srgbClr val="FFFFFF"/>
                </a:highlight>
              </a:rPr>
              <a:t>individuele en trajectmatige begeleidingen op dag van begeleiding, </a:t>
            </a:r>
            <a:r>
              <a:rPr b="1" lang="nl" sz="1400">
                <a:solidFill>
                  <a:srgbClr val="004D5C"/>
                </a:solidFill>
                <a:highlight>
                  <a:srgbClr val="FFFFFF"/>
                </a:highlight>
              </a:rPr>
              <a:t>niet</a:t>
            </a:r>
            <a:r>
              <a:rPr lang="nl" sz="1400">
                <a:solidFill>
                  <a:srgbClr val="004D5C"/>
                </a:solidFill>
                <a:highlight>
                  <a:srgbClr val="FFFFFF"/>
                </a:highlight>
              </a:rPr>
              <a:t> de effectieve uren begeleid werken van de gebruiker</a:t>
            </a:r>
            <a:endParaRPr sz="1400">
              <a:solidFill>
                <a:srgbClr val="004D5C"/>
              </a:solidFill>
              <a:highlight>
                <a:srgbClr val="FFFFFF"/>
              </a:highlight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Groepsbegeleiding: aantal groepsbegeleidingen op de dag van begeleiding</a:t>
            </a:r>
            <a:endParaRPr sz="1400">
              <a:solidFill>
                <a:srgbClr val="004D5C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Open functie: het aantal punten van de ondersteuning</a:t>
            </a:r>
            <a:endParaRPr sz="1400">
              <a:solidFill>
                <a:srgbClr val="004D5C"/>
              </a:solidFill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>
                <a:solidFill>
                  <a:srgbClr val="004D5C"/>
                </a:solidFill>
              </a:rPr>
              <a:t> </a:t>
            </a:r>
            <a:endParaRPr sz="1100">
              <a:solidFill>
                <a:srgbClr val="004D5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nl" sz="1400">
                <a:solidFill>
                  <a:srgbClr val="004D5C"/>
                </a:solidFill>
                <a:highlight>
                  <a:srgbClr val="FFFFFF"/>
                </a:highlight>
              </a:rPr>
              <a:t>Opgelet! Voor personen die verblijven - aansluitend op een dag dagopvang - mag geen extra dagdeel worden geregistreerd. In verblijf is namelijk de ondersteuning in de ochtend en avond inbegrepen.</a:t>
            </a:r>
            <a:endParaRPr b="1" i="1" sz="1400">
              <a:solidFill>
                <a:srgbClr val="004D5C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nl" sz="1400">
                <a:solidFill>
                  <a:srgbClr val="004D5C"/>
                </a:solidFill>
              </a:rPr>
              <a:t>De penhouder is standaard jullie eigen subsidie eenheid . U kan voor de ondersteuningen ikv pilootproject geen andere penhouder kiezen dan uw SE.</a:t>
            </a:r>
            <a:endParaRPr b="1" i="1" sz="1400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VOOR WIE?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Personen met een (vermoeden van) handicap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Rechtstreeks toegankelijke hulp (RTH) is beperkte, handicapspecifieke ondersteuning in de vorm van begeleiding, dagopvang of verblijf voor wie af en toe hulp nodig heeft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Maakt (nog) geen gebruik van MFC of beschikt (nog) niet over een budget voor niet-rechtstreeks toegankelijke hulpverlening (PVB en/of PAB)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	Uitgezonderd: kortverblijf bij PVB-transitie</a:t>
            </a:r>
            <a:endParaRPr/>
          </a:p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/>
          </a:p>
        </p:txBody>
      </p:sp>
      <p:sp>
        <p:nvSpPr>
          <p:cNvPr id="284" name="Google Shape;284;p39"/>
          <p:cNvSpPr txBox="1"/>
          <p:nvPr>
            <p:ph idx="1" type="body"/>
          </p:nvPr>
        </p:nvSpPr>
        <p:spPr>
          <a:xfrm>
            <a:off x="266850" y="770050"/>
            <a:ext cx="8520600" cy="41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D5C"/>
                </a:solidFill>
              </a:rPr>
              <a:t>Wanneer de geboden ondersteuning gebeurt in kader van het pilootproject vinken jullie </a:t>
            </a:r>
            <a:r>
              <a:rPr b="1" i="1" lang="nl">
                <a:solidFill>
                  <a:srgbClr val="004D5C"/>
                </a:solidFill>
              </a:rPr>
              <a:t>“ja”</a:t>
            </a:r>
            <a:r>
              <a:rPr lang="nl">
                <a:solidFill>
                  <a:srgbClr val="004D5C"/>
                </a:solidFill>
              </a:rPr>
              <a:t> aan bij het veld </a:t>
            </a:r>
            <a:r>
              <a:rPr b="1" i="1" lang="nl">
                <a:solidFill>
                  <a:srgbClr val="004D5C"/>
                </a:solidFill>
              </a:rPr>
              <a:t>“Piloot project”.</a:t>
            </a:r>
            <a:endParaRPr b="1" i="1">
              <a:solidFill>
                <a:srgbClr val="004D5C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004D5C"/>
                </a:solidFill>
              </a:rPr>
              <a:t>Als u op </a:t>
            </a:r>
            <a:r>
              <a:rPr b="1" i="1" lang="nl">
                <a:solidFill>
                  <a:srgbClr val="004D5C"/>
                </a:solidFill>
              </a:rPr>
              <a:t>“Registreren”</a:t>
            </a:r>
            <a:r>
              <a:rPr lang="nl">
                <a:solidFill>
                  <a:srgbClr val="004D5C"/>
                </a:solidFill>
              </a:rPr>
              <a:t> klikt, wordt de nieuwe begeleiding geregistreerd. </a:t>
            </a:r>
            <a:endParaRPr b="1" i="1" sz="2500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86" name="Google Shape;2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50" y="1726950"/>
            <a:ext cx="5149125" cy="277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9"/>
          <p:cNvSpPr/>
          <p:nvPr/>
        </p:nvSpPr>
        <p:spPr>
          <a:xfrm>
            <a:off x="1270925" y="3379150"/>
            <a:ext cx="620400" cy="11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9"/>
          <p:cNvSpPr/>
          <p:nvPr/>
        </p:nvSpPr>
        <p:spPr>
          <a:xfrm>
            <a:off x="1278400" y="1674625"/>
            <a:ext cx="1009200" cy="20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9"/>
          <p:cNvSpPr/>
          <p:nvPr/>
        </p:nvSpPr>
        <p:spPr>
          <a:xfrm>
            <a:off x="396225" y="3708100"/>
            <a:ext cx="508500" cy="15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9"/>
          <p:cNvSpPr/>
          <p:nvPr/>
        </p:nvSpPr>
        <p:spPr>
          <a:xfrm>
            <a:off x="941975" y="3760425"/>
            <a:ext cx="336300" cy="2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9"/>
          <p:cNvSpPr/>
          <p:nvPr/>
        </p:nvSpPr>
        <p:spPr>
          <a:xfrm>
            <a:off x="448550" y="4276275"/>
            <a:ext cx="508500" cy="20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/>
          </a:p>
        </p:txBody>
      </p:sp>
      <p:sp>
        <p:nvSpPr>
          <p:cNvPr id="297" name="Google Shape;297;p40"/>
          <p:cNvSpPr txBox="1"/>
          <p:nvPr>
            <p:ph idx="1" type="body"/>
          </p:nvPr>
        </p:nvSpPr>
        <p:spPr>
          <a:xfrm>
            <a:off x="349075" y="784975"/>
            <a:ext cx="8520600" cy="4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D5C"/>
                </a:solidFill>
              </a:rPr>
              <a:t>Om de registratie terug te vinden in het overzicht van de registratiegegevens kiest u het jaar en vinkt u </a:t>
            </a:r>
            <a:r>
              <a:rPr b="1" lang="nl">
                <a:solidFill>
                  <a:srgbClr val="004D5C"/>
                </a:solidFill>
              </a:rPr>
              <a:t>“Rth pilootproject”</a:t>
            </a:r>
            <a:r>
              <a:rPr lang="nl">
                <a:solidFill>
                  <a:srgbClr val="004D5C"/>
                </a:solidFill>
              </a:rPr>
              <a:t> aan, daarna klikt u op </a:t>
            </a:r>
            <a:r>
              <a:rPr b="1" lang="nl">
                <a:solidFill>
                  <a:srgbClr val="004D5C"/>
                </a:solidFill>
              </a:rPr>
              <a:t>“Zoeken op jaar”.</a:t>
            </a:r>
            <a:endParaRPr b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400">
                <a:solidFill>
                  <a:srgbClr val="004D5C"/>
                </a:solidFill>
              </a:rPr>
              <a:t>In dit overzicht ziet u de dag van registratie en het aantal ingezette punten.</a:t>
            </a:r>
            <a:endParaRPr sz="1400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400">
                <a:solidFill>
                  <a:srgbClr val="004D5C"/>
                </a:solidFill>
              </a:rPr>
              <a:t>U kan per dag slechts één registratie per gebruiker ingeven. Mocht u een fout hebben gemaakt dan kan u de registratie steeds verwijderen en opnieuw uitvoeren. De registratie kan verwijderd worden door op de knop </a:t>
            </a:r>
            <a:r>
              <a:rPr b="1" i="1" lang="nl" sz="1400">
                <a:solidFill>
                  <a:srgbClr val="004D5C"/>
                </a:solidFill>
              </a:rPr>
              <a:t>“Verwijderen”</a:t>
            </a:r>
            <a:r>
              <a:rPr lang="nl" sz="1400">
                <a:solidFill>
                  <a:srgbClr val="004D5C"/>
                </a:solidFill>
              </a:rPr>
              <a:t> te klikken. De lijn zal nu verdwijnen uit het overzicht.</a:t>
            </a:r>
            <a:endParaRPr sz="1400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99" name="Google Shape;29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50" y="1688675"/>
            <a:ext cx="5909376" cy="19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0"/>
          <p:cNvSpPr/>
          <p:nvPr/>
        </p:nvSpPr>
        <p:spPr>
          <a:xfrm>
            <a:off x="530800" y="1966200"/>
            <a:ext cx="852300" cy="21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0"/>
          <p:cNvSpPr/>
          <p:nvPr/>
        </p:nvSpPr>
        <p:spPr>
          <a:xfrm>
            <a:off x="3102550" y="2078325"/>
            <a:ext cx="306600" cy="30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0"/>
          <p:cNvSpPr/>
          <p:nvPr/>
        </p:nvSpPr>
        <p:spPr>
          <a:xfrm>
            <a:off x="1465300" y="1951250"/>
            <a:ext cx="852300" cy="2169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/>
          </a:p>
        </p:txBody>
      </p:sp>
      <p:sp>
        <p:nvSpPr>
          <p:cNvPr id="308" name="Google Shape;308;p41"/>
          <p:cNvSpPr txBox="1"/>
          <p:nvPr>
            <p:ph idx="1" type="body"/>
          </p:nvPr>
        </p:nvSpPr>
        <p:spPr>
          <a:xfrm>
            <a:off x="431300" y="904600"/>
            <a:ext cx="8520600" cy="40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004D5C"/>
                </a:solidFill>
              </a:rPr>
              <a:t>Er kan ook een rapport gedownload worden waarin alle dagregistraties staan van alle clënten. U kiest </a:t>
            </a:r>
            <a:r>
              <a:rPr b="1" i="1" lang="nl">
                <a:solidFill>
                  <a:srgbClr val="004D5C"/>
                </a:solidFill>
              </a:rPr>
              <a:t>“Rapporten”</a:t>
            </a:r>
            <a:endParaRPr b="1" i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</p:txBody>
      </p:sp>
      <p:sp>
        <p:nvSpPr>
          <p:cNvPr id="309" name="Google Shape;309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10" name="Google Shape;31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00" y="1850500"/>
            <a:ext cx="4475601" cy="28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1"/>
          <p:cNvSpPr/>
          <p:nvPr/>
        </p:nvSpPr>
        <p:spPr>
          <a:xfrm>
            <a:off x="5046300" y="3446450"/>
            <a:ext cx="598200" cy="82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/>
          </a:p>
        </p:txBody>
      </p:sp>
      <p:sp>
        <p:nvSpPr>
          <p:cNvPr id="317" name="Google Shape;317;p42"/>
          <p:cNvSpPr txBox="1"/>
          <p:nvPr>
            <p:ph idx="1" type="body"/>
          </p:nvPr>
        </p:nvSpPr>
        <p:spPr>
          <a:xfrm>
            <a:off x="349075" y="844800"/>
            <a:ext cx="8520600" cy="37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004D5C"/>
                </a:solidFill>
              </a:rPr>
              <a:t>Daarna kiest u </a:t>
            </a:r>
            <a:r>
              <a:rPr b="1" i="1" lang="nl">
                <a:solidFill>
                  <a:srgbClr val="004D5C"/>
                </a:solidFill>
              </a:rPr>
              <a:t>“RTH piloot rapport”</a:t>
            </a:r>
            <a:endParaRPr b="1" i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19" name="Google Shape;31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25" y="1510175"/>
            <a:ext cx="4631574" cy="3382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2"/>
          <p:cNvSpPr/>
          <p:nvPr/>
        </p:nvSpPr>
        <p:spPr>
          <a:xfrm>
            <a:off x="897125" y="1712025"/>
            <a:ext cx="1136400" cy="2841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/>
          </a:p>
        </p:txBody>
      </p:sp>
      <p:sp>
        <p:nvSpPr>
          <p:cNvPr id="326" name="Google Shape;326;p43"/>
          <p:cNvSpPr txBox="1"/>
          <p:nvPr>
            <p:ph idx="1" type="body"/>
          </p:nvPr>
        </p:nvSpPr>
        <p:spPr>
          <a:xfrm>
            <a:off x="311700" y="852275"/>
            <a:ext cx="8520600" cy="37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400"/>
              <a:t>Kies het jaartal of de </a:t>
            </a:r>
            <a:r>
              <a:rPr b="1" i="1" lang="nl" sz="1400"/>
              <a:t>“Van Tot”</a:t>
            </a:r>
            <a:r>
              <a:rPr lang="nl" sz="1400"/>
              <a:t> periode waarvan  u de gegevens in het rapport wenst te  zien en klik op </a:t>
            </a:r>
            <a:r>
              <a:rPr b="1" i="1" lang="nl" sz="1400"/>
              <a:t>“Haal rapport op in nieuw tabblad”</a:t>
            </a:r>
            <a:r>
              <a:rPr lang="nl" sz="1400"/>
              <a:t>.</a:t>
            </a:r>
            <a:endParaRPr sz="14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1400"/>
              <a:t>Het rapport opent en downloadt via een apart tabblad, tijdens het downloaden kan u gewoon verder werken in de GIR.											</a:t>
            </a:r>
            <a:endParaRPr/>
          </a:p>
        </p:txBody>
      </p:sp>
      <p:sp>
        <p:nvSpPr>
          <p:cNvPr id="327" name="Google Shape;327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28" name="Google Shape;3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50" y="2377975"/>
            <a:ext cx="4341075" cy="205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3"/>
          <p:cNvSpPr/>
          <p:nvPr/>
        </p:nvSpPr>
        <p:spPr>
          <a:xfrm>
            <a:off x="1712000" y="3237225"/>
            <a:ext cx="964500" cy="25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3"/>
          <p:cNvSpPr/>
          <p:nvPr/>
        </p:nvSpPr>
        <p:spPr>
          <a:xfrm>
            <a:off x="2646500" y="3648300"/>
            <a:ext cx="89700" cy="306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3"/>
          <p:cNvSpPr/>
          <p:nvPr/>
        </p:nvSpPr>
        <p:spPr>
          <a:xfrm>
            <a:off x="583125" y="4067050"/>
            <a:ext cx="1375800" cy="306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3"/>
          <p:cNvSpPr txBox="1"/>
          <p:nvPr/>
        </p:nvSpPr>
        <p:spPr>
          <a:xfrm>
            <a:off x="2676500" y="3334325"/>
            <a:ext cx="5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/>
          </a:p>
        </p:txBody>
      </p:sp>
      <p:sp>
        <p:nvSpPr>
          <p:cNvPr id="338" name="Google Shape;338;p44"/>
          <p:cNvSpPr txBox="1"/>
          <p:nvPr>
            <p:ph idx="1" type="body"/>
          </p:nvPr>
        </p:nvSpPr>
        <p:spPr>
          <a:xfrm>
            <a:off x="311700" y="1175588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004D5C"/>
                </a:solidFill>
              </a:rPr>
              <a:t>Het </a:t>
            </a:r>
            <a:r>
              <a:rPr lang="nl" u="sng">
                <a:solidFill>
                  <a:schemeClr val="hlink"/>
                </a:solidFill>
                <a:hlinkClick r:id="rId3"/>
              </a:rPr>
              <a:t>rapport </a:t>
            </a:r>
            <a:r>
              <a:rPr lang="nl">
                <a:solidFill>
                  <a:srgbClr val="004D5C"/>
                </a:solidFill>
              </a:rPr>
              <a:t>bestaat uit volgende punten:</a:t>
            </a:r>
            <a:endParaRPr>
              <a:solidFill>
                <a:srgbClr val="004D5C"/>
              </a:solidFill>
            </a:endParaRPr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>
                <a:solidFill>
                  <a:srgbClr val="004D5C"/>
                </a:solidFill>
              </a:rPr>
              <a:t>­  SE en naam SE (kolom A en B)</a:t>
            </a:r>
            <a:endParaRPr>
              <a:solidFill>
                <a:srgbClr val="004D5C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>
                <a:solidFill>
                  <a:srgbClr val="004D5C"/>
                </a:solidFill>
              </a:rPr>
              <a:t>­  SE nr en SE naam van de penhouder (kolom C en D)</a:t>
            </a:r>
            <a:endParaRPr>
              <a:solidFill>
                <a:srgbClr val="004D5C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>
                <a:solidFill>
                  <a:srgbClr val="004D5C"/>
                </a:solidFill>
              </a:rPr>
              <a:t>­  Cliëntgegevens (kolom E tot en met J)</a:t>
            </a:r>
            <a:endParaRPr>
              <a:solidFill>
                <a:srgbClr val="004D5C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>
                <a:solidFill>
                  <a:srgbClr val="004D5C"/>
                </a:solidFill>
              </a:rPr>
              <a:t>­  Datum begeleiding (kolom K)</a:t>
            </a:r>
            <a:endParaRPr>
              <a:solidFill>
                <a:srgbClr val="004D5C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>
                <a:solidFill>
                  <a:srgbClr val="004D5C"/>
                </a:solidFill>
              </a:rPr>
              <a:t>­  Registratiegegevens (kolom L tot en met R)</a:t>
            </a:r>
            <a:endParaRPr>
              <a:solidFill>
                <a:srgbClr val="004D5C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>
                <a:solidFill>
                  <a:srgbClr val="004D5C"/>
                </a:solidFill>
              </a:rPr>
              <a:t>­  Aantal punten door de cliënt opgenomen bij de eigen SE (Kolom S)</a:t>
            </a:r>
            <a:endParaRPr>
              <a:solidFill>
                <a:srgbClr val="004D5C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>
                <a:solidFill>
                  <a:srgbClr val="004D5C"/>
                </a:solidFill>
              </a:rPr>
              <a:t>­  Totaal aantal punten opgenomen door de cliënt (Kolom T)</a:t>
            </a:r>
            <a:endParaRPr>
              <a:solidFill>
                <a:srgbClr val="004D5C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700"/>
              <a:t>Tip: rekensom maken door toevoegen van </a:t>
            </a:r>
            <a:r>
              <a:rPr i="1" lang="nl" sz="1700"/>
              <a:t>formules</a:t>
            </a:r>
            <a:endParaRPr i="1" sz="17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</a:t>
            </a:r>
            <a:r>
              <a:rPr lang="nl">
                <a:solidFill>
                  <a:schemeClr val="accent1"/>
                </a:solidFill>
              </a:rPr>
              <a:t>OUTREACH</a:t>
            </a:r>
            <a:endParaRPr/>
          </a:p>
        </p:txBody>
      </p:sp>
      <p:sp>
        <p:nvSpPr>
          <p:cNvPr id="345" name="Google Shape;345;p45"/>
          <p:cNvSpPr txBox="1"/>
          <p:nvPr>
            <p:ph idx="1" type="body"/>
          </p:nvPr>
        </p:nvSpPr>
        <p:spPr>
          <a:xfrm>
            <a:off x="311700" y="770025"/>
            <a:ext cx="8520600" cy="42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004D5C"/>
                </a:solidFill>
              </a:rPr>
              <a:t>Rechts bij </a:t>
            </a:r>
            <a:r>
              <a:rPr b="1" i="1" lang="nl">
                <a:solidFill>
                  <a:srgbClr val="004D5C"/>
                </a:solidFill>
              </a:rPr>
              <a:t>“Mijn Acties”</a:t>
            </a:r>
            <a:r>
              <a:rPr lang="nl">
                <a:solidFill>
                  <a:srgbClr val="004D5C"/>
                </a:solidFill>
              </a:rPr>
              <a:t> klikt u op </a:t>
            </a:r>
            <a:r>
              <a:rPr b="1" i="1" lang="nl">
                <a:solidFill>
                  <a:srgbClr val="004D5C"/>
                </a:solidFill>
              </a:rPr>
              <a:t>“Geïntegreerde Registratietool medewerker voorziening”</a:t>
            </a:r>
            <a:r>
              <a:rPr lang="nl">
                <a:solidFill>
                  <a:srgbClr val="004D5C"/>
                </a:solidFill>
              </a:rPr>
              <a:t>. U kan nu kiezen voor het registeren voor </a:t>
            </a:r>
            <a:r>
              <a:rPr b="1" i="1" lang="nl">
                <a:solidFill>
                  <a:srgbClr val="004D5C"/>
                </a:solidFill>
              </a:rPr>
              <a:t>“Outreach”</a:t>
            </a:r>
            <a:r>
              <a:rPr lang="nl">
                <a:solidFill>
                  <a:srgbClr val="004D5C"/>
                </a:solidFill>
              </a:rPr>
              <a:t>.</a:t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47" name="Google Shape;3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00" y="1701025"/>
            <a:ext cx="5250274" cy="33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5"/>
          <p:cNvSpPr/>
          <p:nvPr/>
        </p:nvSpPr>
        <p:spPr>
          <a:xfrm>
            <a:off x="5820675" y="3895675"/>
            <a:ext cx="502200" cy="45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</a:t>
            </a:r>
            <a:r>
              <a:rPr lang="nl">
                <a:solidFill>
                  <a:schemeClr val="accent1"/>
                </a:solidFill>
              </a:rPr>
              <a:t>OUTREACH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6"/>
          <p:cNvSpPr txBox="1"/>
          <p:nvPr>
            <p:ph idx="1" type="body"/>
          </p:nvPr>
        </p:nvSpPr>
        <p:spPr>
          <a:xfrm>
            <a:off x="349750" y="692400"/>
            <a:ext cx="8520600" cy="3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Vervolgens komt u in onderstaand scherm</a:t>
            </a:r>
            <a:endParaRPr/>
          </a:p>
          <a:p>
            <a:pPr indent="457200" lvl="0" marL="36576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56" name="Google Shape;35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750" y="1361950"/>
            <a:ext cx="4040025" cy="32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6"/>
          <p:cNvSpPr txBox="1"/>
          <p:nvPr/>
        </p:nvSpPr>
        <p:spPr>
          <a:xfrm>
            <a:off x="4451100" y="1361950"/>
            <a:ext cx="4306800" cy="3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</a:rPr>
              <a:t>­</a:t>
            </a:r>
            <a:r>
              <a:rPr lang="nl" sz="700">
                <a:solidFill>
                  <a:schemeClr val="dk1"/>
                </a:solidFill>
              </a:rPr>
              <a:t>       </a:t>
            </a: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Volgende velden moeten worden ingevuld:</a:t>
            </a:r>
            <a:endParaRPr sz="1100">
              <a:solidFill>
                <a:srgbClr val="004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D5C"/>
              </a:buClr>
              <a:buSzPts val="1100"/>
              <a:buFont typeface="Calibri"/>
              <a:buChar char="●"/>
            </a:pP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i="1"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Datum</a:t>
            </a: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: datum van de outreach.</a:t>
            </a:r>
            <a:endParaRPr sz="1100">
              <a:solidFill>
                <a:srgbClr val="004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100"/>
              <a:buFont typeface="Calibri"/>
              <a:buChar char="●"/>
            </a:pP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­       </a:t>
            </a:r>
            <a:r>
              <a:rPr b="1" i="1"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Ontvanger</a:t>
            </a: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: de groep waarvoor de outreach is gegeven. Dit kan bijvoorbeeld een lokale jeugdbeweging zijn.</a:t>
            </a:r>
            <a:endParaRPr sz="1100">
              <a:solidFill>
                <a:srgbClr val="004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100"/>
              <a:buFont typeface="Calibri"/>
              <a:buChar char="●"/>
            </a:pP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­       </a:t>
            </a:r>
            <a:r>
              <a:rPr b="1" i="1"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Doelgroep ontvanger</a:t>
            </a: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: hierbij wordt de doelgroep van de ontvangers weergegeven. Kies een doelgroep uit het dropdown menu.</a:t>
            </a:r>
            <a:endParaRPr sz="1100">
              <a:solidFill>
                <a:srgbClr val="004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100"/>
              <a:buFont typeface="Calibri"/>
              <a:buChar char="●"/>
            </a:pP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­       </a:t>
            </a:r>
            <a:r>
              <a:rPr b="1" i="1"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Ambulant</a:t>
            </a: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: aantal outreach momenten. Een outreach moment is minimaal één uur en maximaal twee uur  waarbij de ondersteuners zich naar de hulpverlener verplaatsen.</a:t>
            </a:r>
            <a:endParaRPr sz="1100">
              <a:solidFill>
                <a:srgbClr val="004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100"/>
              <a:buFont typeface="Calibri"/>
              <a:buChar char="●"/>
            </a:pP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­       </a:t>
            </a:r>
            <a:r>
              <a:rPr b="1" i="1"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Mobiel</a:t>
            </a: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: aantal outreach momenten. Een outreach moment is minimaal één uur en maximaal twee uur waarbij de hulpverlener zich naar de ondersteuners verplaatst.</a:t>
            </a:r>
            <a:endParaRPr sz="1100">
              <a:solidFill>
                <a:srgbClr val="004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100"/>
              <a:buFont typeface="Calibri"/>
              <a:buChar char="●"/>
            </a:pP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­       </a:t>
            </a:r>
            <a:r>
              <a:rPr b="1" i="1"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Penhouder</a:t>
            </a:r>
            <a:r>
              <a:rPr lang="nl" sz="110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: de penhouder waarvan u de RTH punten afneemt.</a:t>
            </a:r>
            <a:endParaRPr sz="1100">
              <a:solidFill>
                <a:srgbClr val="004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b="0" lang="n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lang="nl" sz="1400">
                <a:solidFill>
                  <a:srgbClr val="32AE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</a:t>
            </a:r>
            <a:r>
              <a:rPr lang="nl">
                <a:solidFill>
                  <a:schemeClr val="accent1"/>
                </a:solidFill>
              </a:rPr>
              <a:t>OUTREACH</a:t>
            </a:r>
            <a:endParaRPr/>
          </a:p>
        </p:txBody>
      </p:sp>
      <p:sp>
        <p:nvSpPr>
          <p:cNvPr id="363" name="Google Shape;363;p47"/>
          <p:cNvSpPr txBox="1"/>
          <p:nvPr>
            <p:ph idx="1" type="body"/>
          </p:nvPr>
        </p:nvSpPr>
        <p:spPr>
          <a:xfrm>
            <a:off x="311700" y="943475"/>
            <a:ext cx="8520600" cy="3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D5C"/>
                </a:solidFill>
              </a:rPr>
              <a:t>Bij doelgroep ontvanger kiest u voor </a:t>
            </a:r>
            <a:r>
              <a:rPr b="1" i="1" lang="nl">
                <a:solidFill>
                  <a:srgbClr val="004D5C"/>
                </a:solidFill>
              </a:rPr>
              <a:t>Pilootproject RTH</a:t>
            </a:r>
            <a:endParaRPr b="1" i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D5C"/>
                </a:solidFill>
              </a:rPr>
              <a:t>Daarna klikt u op </a:t>
            </a:r>
            <a:r>
              <a:rPr b="1" i="1" lang="nl">
                <a:solidFill>
                  <a:srgbClr val="004D5C"/>
                </a:solidFill>
              </a:rPr>
              <a:t>“Registreren”</a:t>
            </a:r>
            <a:endParaRPr b="1" i="1">
              <a:solidFill>
                <a:srgbClr val="004D5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65" name="Google Shape;36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50" y="1634884"/>
            <a:ext cx="3597525" cy="24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7"/>
          <p:cNvSpPr/>
          <p:nvPr/>
        </p:nvSpPr>
        <p:spPr>
          <a:xfrm>
            <a:off x="1605450" y="2678275"/>
            <a:ext cx="928200" cy="2511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REGISTRATIE ONDERSTEUNING</a:t>
            </a:r>
            <a:endParaRPr/>
          </a:p>
        </p:txBody>
      </p:sp>
      <p:sp>
        <p:nvSpPr>
          <p:cNvPr id="372" name="Google Shape;372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Handleidingen en richtlijnen: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https://www.vaph.be/documenten/handleiding-geintegreerde-registratietool-gir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/>
              <a:t>Helpdesk: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clientregistratie@vaph.be of 02 249 33 66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accent2"/>
                </a:solidFill>
              </a:rPr>
              <a:t>Opgelet niet algemeen nummer van het VAPH  → 1700 (klantenlijn)</a:t>
            </a:r>
            <a:br>
              <a:rPr lang="nl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VOOR WIE?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Doelgroep</a:t>
            </a:r>
            <a:endParaRPr/>
          </a:p>
          <a:p>
            <a:pPr indent="-330200" lvl="1" marL="9144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g</a:t>
            </a:r>
            <a:r>
              <a:rPr lang="nl" sz="1600"/>
              <a:t>een onderscheid minder- en meerderjarigen en geen doelgroepen in regelgeving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geen aanvraag of (jeugdhulp)beslissing nodig</a:t>
            </a:r>
            <a:endParaRPr sz="1600"/>
          </a:p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VRAGEN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79" name="Google Shape;379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Beperking op aantal outreach?</a:t>
            </a:r>
            <a:endParaRPr sz="20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VAPH legt geen verdeling vast van ondersteuningsfuncties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Verscheidenheid aan RTH-aanbod; dus niet mogelijk noch wenselijk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RTH-aanbieders maken inschatting zodat ze flexibel kunnen inspelen op diversiteit aan vragen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700"/>
              <a:t>Meerdere registraties gelijktijdig invoeren</a:t>
            </a:r>
            <a:endParaRPr sz="17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manueel niet (meer) mogelijk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per gebruiker per dag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gebruiker aanmaken; dadelijk eerste registratie doen (anders worden gegevens niet bewaard)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pilootfase niet vergeten aan te vinken!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86" name="Google Shape;386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Belangrijk: prestatiegerichte subsidiëring op basis van registraties per gebruiker en per ondersteuningsfunctie: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b="1" lang="nl" sz="1600"/>
              <a:t>0,22 </a:t>
            </a:r>
            <a:r>
              <a:rPr lang="nl" sz="1600"/>
              <a:t>personeelspunten per mobiele begeleiding en per mobiele outreach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l" sz="1600"/>
              <a:t>0,155 </a:t>
            </a:r>
            <a:r>
              <a:rPr lang="nl" sz="1600"/>
              <a:t>personeelspunten per ambulante begeleiding en per ambulante outreach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l" sz="1600"/>
              <a:t>0,087</a:t>
            </a:r>
            <a:r>
              <a:rPr lang="nl" sz="1600"/>
              <a:t> personeelspunten per dag dagopvang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l" sz="1600"/>
              <a:t>0,13</a:t>
            </a:r>
            <a:r>
              <a:rPr lang="nl" sz="1600"/>
              <a:t> personeelspunten per nacht verblijf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l" sz="1600"/>
              <a:t>0,087</a:t>
            </a:r>
            <a:r>
              <a:rPr lang="nl" sz="1600"/>
              <a:t> personeelspunten per groepsbegeleiding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l" sz="1600"/>
              <a:t>0,13 </a:t>
            </a:r>
            <a:r>
              <a:rPr lang="nl" sz="1600"/>
              <a:t>personeelspunten per uur voor globale individuele ondersteuning (aparte erkenning)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l" sz="1600"/>
              <a:t>X </a:t>
            </a:r>
            <a:r>
              <a:rPr lang="nl" sz="1600"/>
              <a:t>personeelspunten per registratie open functie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3" name="Google Shape;393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Te presteren voor volledige subsidiëring van erkende punten: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/>
              <a:t>92 % van de personeelspunten en maximaal 20 punten minder dan de erkenning </a:t>
            </a:r>
            <a:r>
              <a:rPr lang="nl"/>
              <a:t>(GIO apart)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Voorbeeld:</a:t>
            </a:r>
            <a:endParaRPr i="1"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i="1" lang="nl"/>
              <a:t>Erkenning </a:t>
            </a:r>
            <a:r>
              <a:rPr b="1" i="1" lang="nl"/>
              <a:t>100</a:t>
            </a:r>
            <a:r>
              <a:rPr i="1" lang="nl"/>
              <a:t> punten</a:t>
            </a:r>
            <a:endParaRPr i="1"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nl"/>
              <a:t>geregistreerde prestaties: </a:t>
            </a:r>
            <a:r>
              <a:rPr b="1" i="1" lang="nl"/>
              <a:t>95</a:t>
            </a:r>
            <a:r>
              <a:rPr i="1" lang="nl"/>
              <a:t> punten → subsidiëring 100 punten</a:t>
            </a:r>
            <a:endParaRPr i="1"/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&gt; 92 % gepresteerd en minder dan 20 punten afwijking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/>
              <a:t>-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0" name="Google Shape;400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accent2"/>
                </a:solidFill>
              </a:rPr>
              <a:t>Organisaties onder een ander PC dan 319</a:t>
            </a:r>
            <a:endParaRPr b="1">
              <a:solidFill>
                <a:schemeClr val="accent2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Ontvangen een forfaitaire subsidie per punt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1.027,74 euro per punt (= personeelskosten en werkingskosten)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Maandelijks voorschot: 8 % van de punten X 1.027,74 euro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Jaarlijkse afrekening: </a:t>
            </a:r>
            <a:endParaRPr sz="1800"/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bewijs via sjabloon gemaakte loonkosten</a:t>
            </a:r>
            <a:endParaRPr sz="1600"/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saldoberekening met uitbetaalde voorschotten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/>
              <a:t>-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7" name="Google Shape;407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accent2"/>
                </a:solidFill>
              </a:rPr>
              <a:t>Organisaties onder een ander PC dan 319</a:t>
            </a:r>
            <a:endParaRPr b="1"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 sz="1600"/>
              <a:t>Voorbeeld</a:t>
            </a:r>
            <a:endParaRPr i="1" sz="1600"/>
          </a:p>
          <a:p>
            <a:pPr indent="-3238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i="1" lang="nl" sz="1500"/>
              <a:t>erkenning 100 punten - voldoende prestaties dus 100 punten gesubsidieerd</a:t>
            </a:r>
            <a:endParaRPr i="1"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nl" sz="1500"/>
              <a:t>maximum subsidie 100 x 1.027,74 euro = </a:t>
            </a:r>
            <a:r>
              <a:rPr b="1" i="1" lang="nl" sz="1500"/>
              <a:t>102.774 euro</a:t>
            </a:r>
            <a:endParaRPr b="1" i="1"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nl" sz="1500"/>
              <a:t>1.027,74 euro per punt: 89 euro werking en 938,74 euro loonkost</a:t>
            </a:r>
            <a:endParaRPr i="1"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i="1" lang="nl" sz="1500"/>
              <a:t>minimaal 91,34 % </a:t>
            </a:r>
            <a:r>
              <a:rPr i="1" lang="nl" sz="1500"/>
              <a:t> van de  maximum subsidie moet gestaafd worden met  loonkosten</a:t>
            </a:r>
            <a:endParaRPr i="1"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nl" sz="1500"/>
              <a:t>sjabloon met loonkost: 100.000 euro → 100.000/102.774 % = 97,3 %</a:t>
            </a:r>
            <a:endParaRPr i="1"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nl" sz="1500"/>
              <a:t>subsidie bedraagt </a:t>
            </a:r>
            <a:r>
              <a:rPr b="1" i="1" lang="nl" sz="1500"/>
              <a:t>102.774 euro</a:t>
            </a:r>
            <a:endParaRPr b="1" i="1"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nl" sz="1500"/>
              <a:t>sjabloon met loonkosten: 80.000 euro → 80.000/102.774 % = 77,8 %</a:t>
            </a:r>
            <a:endParaRPr i="1"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nl" sz="1500"/>
              <a:t>subsidie bedraagt 80.000/91,34 x 100 = </a:t>
            </a:r>
            <a:r>
              <a:rPr b="1" i="1" lang="nl" sz="1500"/>
              <a:t>87.585 euro</a:t>
            </a:r>
            <a:endParaRPr b="1" i="1"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600"/>
          </a:p>
        </p:txBody>
      </p:sp>
      <p:sp>
        <p:nvSpPr>
          <p:cNvPr id="408" name="Google Shape;408;p5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/>
              <a:t>-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14" name="Google Shape;414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accent2"/>
                </a:solidFill>
              </a:rPr>
              <a:t>Organisaties onder een ander PC dan 319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</a:t>
            </a:r>
            <a:r>
              <a:rPr lang="nl"/>
              <a:t>oonkosten bevatten volgende ele</a:t>
            </a:r>
            <a:r>
              <a:rPr lang="nl"/>
              <a:t>menten: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 sz="1600"/>
              <a:t>b</a:t>
            </a:r>
            <a:r>
              <a:rPr lang="nl" sz="1600"/>
              <a:t>rutoloon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 sz="1600"/>
              <a:t>eindejaarspremie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 sz="1600"/>
              <a:t>vakantiegeld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 sz="1600"/>
              <a:t>RSZ werkgever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600"/>
          </a:p>
        </p:txBody>
      </p:sp>
      <p:sp>
        <p:nvSpPr>
          <p:cNvPr id="415" name="Google Shape;415;p5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/>
              <a:t>-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1" name="Google Shape;421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accent2"/>
                </a:solidFill>
              </a:rPr>
              <a:t>Organisaties onder PC 319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s</a:t>
            </a:r>
            <a:r>
              <a:rPr lang="nl" sz="1600"/>
              <a:t>ubsidiëring gebeurt op basis van doorgegeven personeel in webapplicatie Isis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afhankelijk van functie, anciënniteit en prestatie-eenheid personeelslid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maandelijks voorschot: 8 % van geschatte jaarsubsidie (december 12 %)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j</a:t>
            </a:r>
            <a:r>
              <a:rPr lang="nl" sz="1600"/>
              <a:t>aarlijkse afrekening: </a:t>
            </a:r>
            <a:endParaRPr sz="1600"/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definitieve gegevens personeel</a:t>
            </a:r>
            <a:endParaRPr sz="1600"/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saldoberekening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/>
              <a:t>-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8" name="Google Shape;428;p5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29" name="Google Shape;429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>
                <a:solidFill>
                  <a:schemeClr val="accent2"/>
                </a:solidFill>
              </a:rPr>
              <a:t>Organisaties onder PC 319</a:t>
            </a:r>
            <a:endParaRPr sz="2000"/>
          </a:p>
          <a:p>
            <a:pPr indent="-169862" lvl="0" marL="269875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nl"/>
              <a:t>Personeelspunten</a:t>
            </a:r>
            <a:endParaRPr/>
          </a:p>
          <a:p>
            <a:pPr indent="-169862" lvl="1" marL="627062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nl" sz="1600"/>
              <a:t>erkenning RTH-dienst wordt uitgedrukt in personeelspunten</a:t>
            </a:r>
            <a:endParaRPr sz="1800"/>
          </a:p>
          <a:p>
            <a:pPr indent="-169862" lvl="1" marL="627062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nl" sz="1600"/>
              <a:t>elke personeelsfunctie is gelinkt met punten per VTE 🡪 inzet personeel t.w.v. erkenning</a:t>
            </a:r>
            <a:endParaRPr sz="1600"/>
          </a:p>
          <a:p>
            <a:pPr indent="0" lvl="1" marL="4572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169862" lvl="1" marL="627062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i="1" lang="nl" sz="1600"/>
              <a:t>Voorbeeld: </a:t>
            </a:r>
            <a:endParaRPr i="1" sz="1800"/>
          </a:p>
          <a:p>
            <a:pPr indent="-169862" lvl="2" marL="1077912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i="1" lang="nl" sz="1500"/>
              <a:t>erkenning van 150 punten 🡪 2 VTE opvoeder klasse 1 (142 punten)</a:t>
            </a:r>
            <a:endParaRPr i="1" sz="1700"/>
          </a:p>
          <a:p>
            <a:pPr indent="-169862" lvl="2" marL="1077912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i="1" lang="nl" sz="1500"/>
              <a:t>erkenning van 35 punten 🡪 0,49 VTE opvoeder klasse 1 (35 punten)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/>
              <a:t>-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35" name="Google Shape;435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>
                <a:solidFill>
                  <a:schemeClr val="accent2"/>
                </a:solidFill>
              </a:rPr>
              <a:t>Organisaties onder PC 319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600"/>
              <a:buChar char="●"/>
            </a:pPr>
            <a:r>
              <a:rPr lang="nl" sz="1600">
                <a:solidFill>
                  <a:srgbClr val="004D5C"/>
                </a:solidFill>
              </a:rPr>
              <a:t>Via methodiek alternatieve loonfinanciering (ALF)</a:t>
            </a:r>
            <a:endParaRPr sz="1600">
              <a:solidFill>
                <a:srgbClr val="004D5C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600"/>
              <a:buChar char="●"/>
            </a:pPr>
            <a:r>
              <a:rPr lang="nl" sz="1600">
                <a:solidFill>
                  <a:srgbClr val="004D5C"/>
                </a:solidFill>
              </a:rPr>
              <a:t>Prestatie-eenheid voor gewerkte prestaties (jaarbasis)</a:t>
            </a:r>
            <a:endParaRPr sz="1600">
              <a:solidFill>
                <a:srgbClr val="004D5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effectief gepresteerde uren</a:t>
            </a:r>
            <a:endParaRPr sz="1400">
              <a:solidFill>
                <a:srgbClr val="004D5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betaalde gelijkgestelde uren: feestdagen, gewaarborgd loon ziekte, verlof …</a:t>
            </a:r>
            <a:endParaRPr sz="1400">
              <a:solidFill>
                <a:srgbClr val="004D5C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600"/>
              <a:buChar char="●"/>
            </a:pPr>
            <a:r>
              <a:rPr lang="nl" sz="1600">
                <a:solidFill>
                  <a:srgbClr val="004D5C"/>
                </a:solidFill>
              </a:rPr>
              <a:t>Prestatie-eenheid voor gelijkgestelde afwezigheid (jaarbasis)</a:t>
            </a:r>
            <a:endParaRPr sz="1600">
              <a:solidFill>
                <a:srgbClr val="004D5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uren die meetellen voor voor berekening vakantiegeld en eindejaarspremie</a:t>
            </a:r>
            <a:endParaRPr sz="1400">
              <a:solidFill>
                <a:srgbClr val="004D5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bevallingsverlof, ziekte boven gewaarborgd loon</a:t>
            </a:r>
            <a:r>
              <a:rPr lang="nl">
                <a:solidFill>
                  <a:srgbClr val="004D5C"/>
                </a:solidFill>
              </a:rPr>
              <a:t> </a:t>
            </a:r>
            <a:r>
              <a:rPr lang="nl" sz="1400">
                <a:solidFill>
                  <a:srgbClr val="004D5C"/>
                </a:solidFill>
              </a:rPr>
              <a:t>…</a:t>
            </a:r>
            <a:endParaRPr sz="1400">
              <a:solidFill>
                <a:srgbClr val="004D5C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600"/>
              <a:buChar char="●"/>
            </a:pPr>
            <a:r>
              <a:rPr lang="nl" sz="1600">
                <a:solidFill>
                  <a:srgbClr val="004D5C"/>
                </a:solidFill>
              </a:rPr>
              <a:t>Loonberekening</a:t>
            </a:r>
            <a:endParaRPr sz="1600">
              <a:solidFill>
                <a:srgbClr val="004D5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brutoloon volgens barema (functiecode en anciënniteit)</a:t>
            </a:r>
            <a:endParaRPr sz="1400">
              <a:solidFill>
                <a:srgbClr val="004D5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vakantiegeld (92 % van loon van juli)</a:t>
            </a:r>
            <a:endParaRPr sz="1400">
              <a:solidFill>
                <a:srgbClr val="004D5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</a:pPr>
            <a:r>
              <a:rPr lang="nl" sz="1400">
                <a:solidFill>
                  <a:srgbClr val="004D5C"/>
                </a:solidFill>
              </a:rPr>
              <a:t>eindejaarspremie (13</a:t>
            </a:r>
            <a:r>
              <a:rPr lang="nl">
                <a:solidFill>
                  <a:srgbClr val="004D5C"/>
                </a:solidFill>
              </a:rPr>
              <a:t>e</a:t>
            </a:r>
            <a:r>
              <a:rPr lang="nl" sz="1400">
                <a:solidFill>
                  <a:srgbClr val="004D5C"/>
                </a:solidFill>
              </a:rPr>
              <a:t> maand)</a:t>
            </a:r>
            <a:endParaRPr sz="1400">
              <a:solidFill>
                <a:srgbClr val="004D5C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/>
              <a:t>-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42" name="Google Shape;442;p58"/>
          <p:cNvSpPr txBox="1"/>
          <p:nvPr>
            <p:ph idx="1" type="body"/>
          </p:nvPr>
        </p:nvSpPr>
        <p:spPr>
          <a:xfrm>
            <a:off x="311700" y="1152475"/>
            <a:ext cx="8520600" cy="3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accent2"/>
                </a:solidFill>
              </a:rPr>
              <a:t>Organisaties onder PC 319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4D5C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444" name="Google Shape;44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825" y="1631429"/>
            <a:ext cx="6094874" cy="27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050" y="4609625"/>
            <a:ext cx="6050299" cy="2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WAT?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Ondersteuningsfuncties</a:t>
            </a:r>
            <a:endParaRPr sz="1800"/>
          </a:p>
          <a:p>
            <a:pPr indent="-330200" lvl="1" marL="9144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begeleiding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ambulant en mobiel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groepsbegeleiding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begeleid werken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dagopvang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verblijf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outreach (niet-cliëntgebonden)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globale individuele ondersteuning voor minderjarigen (GIO - aparte erkenning en doelgroep)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/>
              <a:t>-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1" name="Google Shape;451;p5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52" name="Google Shape;452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accent2"/>
                </a:solidFill>
              </a:rPr>
              <a:t>Organisaties onder PC 319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Individuele loonkosten worden opgeteld = loonmassa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VIA-middelen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Werkingsmiddelen 89 euro per punt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Maximaal 3 % van erkenning omgezet naar werking aan 834 euro per punt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nl">
                <a:solidFill>
                  <a:schemeClr val="accent2"/>
                </a:solidFill>
              </a:rPr>
              <a:t>Geen uitwisseling van punten pilootproject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53" name="Google Shape;45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225" y="6742050"/>
            <a:ext cx="7010400" cy="2876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4" name="Google Shape;454;p59"/>
          <p:cNvGraphicFramePr/>
          <p:nvPr/>
        </p:nvGraphicFramePr>
        <p:xfrm>
          <a:off x="2387525" y="232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{14F6128B-5459-4A91-ACDB-64975847BF24}</a:tableStyleId>
              </a:tblPr>
              <a:tblGrid>
                <a:gridCol w="2230175"/>
                <a:gridCol w="1925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werkgeversforfait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3,325 % loonmassa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conventioneel verlof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0,761 % loonmassa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kwaliteitsverbetering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0,300 % loonmassa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 en vorming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004B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691,68 euro/VTE</a:t>
                      </a:r>
                      <a:endParaRPr>
                        <a:solidFill>
                          <a:srgbClr val="004B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/>
              <a:t>-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0" name="Google Shape;460;p6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61" name="Google Shape;461;p60"/>
          <p:cNvSpPr txBox="1"/>
          <p:nvPr>
            <p:ph idx="1" type="body"/>
          </p:nvPr>
        </p:nvSpPr>
        <p:spPr>
          <a:xfrm>
            <a:off x="311700" y="1152475"/>
            <a:ext cx="871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accent2"/>
                </a:solidFill>
              </a:rPr>
              <a:t>Organisaties onder PC 319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B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Char char="●"/>
            </a:pPr>
            <a:r>
              <a:rPr lang="nl">
                <a:solidFill>
                  <a:srgbClr val="004B53"/>
                </a:solidFill>
              </a:rPr>
              <a:t>Eenmalig persoonsgegevens, anciënniteit en functiecode (in het kader van voorschotten)</a:t>
            </a:r>
            <a:endParaRPr>
              <a:solidFill>
                <a:srgbClr val="004B53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600"/>
              <a:buChar char="●"/>
            </a:pPr>
            <a:r>
              <a:rPr lang="nl" sz="1600">
                <a:solidFill>
                  <a:srgbClr val="004B53"/>
                </a:solidFill>
              </a:rPr>
              <a:t>steekproeven op anciënniteitsberekening en diplomavereisten</a:t>
            </a:r>
            <a:br>
              <a:rPr lang="nl" sz="1600">
                <a:solidFill>
                  <a:srgbClr val="004B53"/>
                </a:solidFill>
              </a:rPr>
            </a:br>
            <a:endParaRPr sz="1600">
              <a:solidFill>
                <a:srgbClr val="004B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Char char="●"/>
            </a:pPr>
            <a:r>
              <a:rPr lang="nl">
                <a:solidFill>
                  <a:srgbClr val="004B53"/>
                </a:solidFill>
              </a:rPr>
              <a:t>Maandelijks doorsturen van prestatie-eenheden (sociaal secretariaat/automatiseerder)</a:t>
            </a:r>
            <a:br>
              <a:rPr lang="nl">
                <a:solidFill>
                  <a:srgbClr val="004B53"/>
                </a:solidFill>
              </a:rPr>
            </a:br>
            <a:endParaRPr>
              <a:solidFill>
                <a:srgbClr val="004B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Char char="●"/>
            </a:pPr>
            <a:r>
              <a:rPr lang="nl">
                <a:solidFill>
                  <a:srgbClr val="004B53"/>
                </a:solidFill>
              </a:rPr>
              <a:t>Maandelijks 8 % van geschatte jaarsubsidie, betaald op eerste werkdag</a:t>
            </a:r>
            <a:endParaRPr>
              <a:solidFill>
                <a:srgbClr val="004B53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600"/>
              <a:buChar char="●"/>
            </a:pPr>
            <a:r>
              <a:rPr lang="nl" sz="1600">
                <a:solidFill>
                  <a:srgbClr val="004B53"/>
                </a:solidFill>
              </a:rPr>
              <a:t>uitzondering december 12 %, compensatie latere betaling voorschot januari</a:t>
            </a:r>
            <a:br>
              <a:rPr lang="nl" sz="1600">
                <a:solidFill>
                  <a:srgbClr val="004B53"/>
                </a:solidFill>
              </a:rPr>
            </a:br>
            <a:endParaRPr sz="1600">
              <a:solidFill>
                <a:srgbClr val="004B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Char char="●"/>
            </a:pPr>
            <a:r>
              <a:rPr lang="nl">
                <a:solidFill>
                  <a:srgbClr val="004B53"/>
                </a:solidFill>
              </a:rPr>
              <a:t>Voorschotdossier bevestigen in midden maand X-1 (zie mail voor deadline)</a:t>
            </a:r>
            <a:endParaRPr>
              <a:solidFill>
                <a:srgbClr val="004B5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/>
              <a:t>- </a:t>
            </a:r>
            <a:r>
              <a:rPr lang="nl">
                <a:solidFill>
                  <a:schemeClr val="accent1"/>
                </a:solidFill>
              </a:rPr>
              <a:t>SUBSIDIËRING EN VOORSCHOTTEN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7" name="Google Shape;467;p6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68" name="Google Shape;468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</a:t>
            </a:r>
            <a:r>
              <a:rPr lang="nl"/>
              <a:t>andleidingen en richtlijnen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 u="sng">
                <a:hlinkClick r:id="rId3"/>
              </a:rPr>
              <a:t>https://www.vaph.be/documenten/richtlijnen-afrekeningsdossier-2021</a:t>
            </a:r>
            <a:endParaRPr sz="1600" u="sng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 u="sng">
                <a:hlinkClick r:id="rId4"/>
              </a:rPr>
              <a:t>https://www.vaph.be/documenten/handleiding-isis</a:t>
            </a:r>
            <a:r>
              <a:rPr lang="nl" sz="1600"/>
              <a:t>  (voorschotten)</a:t>
            </a:r>
            <a:br>
              <a:rPr lang="nl" sz="1600"/>
            </a:b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Helpdesk</a:t>
            </a:r>
            <a:endParaRPr sz="14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 sz="1600"/>
              <a:t>afrekeningen@vaph.be of 02 249 33 55</a:t>
            </a:r>
            <a:endParaRPr sz="16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 sz="1600"/>
              <a:t>personeelsregistratie@vaph.be en ancienniteiten@vaph.be of 02 249 33 44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700">
                <a:solidFill>
                  <a:schemeClr val="accent2"/>
                </a:solidFill>
              </a:rPr>
              <a:t>Opgelet niet algemeen nummer van het VAPH </a:t>
            </a:r>
            <a:r>
              <a:rPr b="1" lang="nl" sz="1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b="1" lang="nl" sz="1700">
                <a:solidFill>
                  <a:schemeClr val="accent2"/>
                </a:solidFill>
              </a:rPr>
              <a:t>1700 (klantenlijn)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/>
              <a:t>- </a:t>
            </a:r>
            <a:r>
              <a:rPr lang="nl">
                <a:solidFill>
                  <a:schemeClr val="accent1"/>
                </a:solidFill>
              </a:rPr>
              <a:t>SAMENVATTING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4" name="Google Shape;474;p62"/>
          <p:cNvSpPr txBox="1"/>
          <p:nvPr>
            <p:ph idx="1" type="body"/>
          </p:nvPr>
        </p:nvSpPr>
        <p:spPr>
          <a:xfrm>
            <a:off x="1380075" y="1175588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6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graphicFrame>
        <p:nvGraphicFramePr>
          <p:cNvPr id="476" name="Google Shape;476;p62"/>
          <p:cNvGraphicFramePr/>
          <p:nvPr/>
        </p:nvGraphicFramePr>
        <p:xfrm>
          <a:off x="442603" y="11756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{2E0D7106-9124-4FE1-9958-EA002B24A9E1}</a:tableStyleId>
              </a:tblPr>
              <a:tblGrid>
                <a:gridCol w="2305750"/>
                <a:gridCol w="3255200"/>
                <a:gridCol w="2828750"/>
              </a:tblGrid>
              <a:tr h="68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nl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 319</a:t>
                      </a:r>
                      <a:endParaRPr b="1" sz="15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nl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Ander PC</a:t>
                      </a:r>
                      <a:endParaRPr b="1" sz="15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nl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Cliëntregistratie</a:t>
                      </a:r>
                      <a:endParaRPr b="1" sz="15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Dagregistraties ondersteuning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Deadline 4 weken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Dagregistraties ondersteuning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Deadline 4 weken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nl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Maandelijks voorschot</a:t>
                      </a:r>
                      <a:endParaRPr b="1" sz="15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Eenmalig registreren van personeel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Maandelijks doorgeven PE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8 % geschatte jaarsubsidie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8 % van de punten X 1.027,74 euro</a:t>
                      </a:r>
                      <a:endParaRPr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nl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Jaarlijkse afrekening</a:t>
                      </a:r>
                      <a:endParaRPr b="1" sz="15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Definitieve personeelslijst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Terugkoppeling geregistreerde prestaties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Sjabloon met personeelskost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Terugkoppeling geregistreerde prestaties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nl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Omzetten punten naar werking</a:t>
                      </a:r>
                      <a:endParaRPr b="1" sz="15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Max. 3 % aan 834 euro</a:t>
                      </a:r>
                      <a:endParaRPr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N.v.t.</a:t>
                      </a:r>
                      <a:endParaRPr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D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SUBSIDIËRING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82" name="Google Shape;482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Cliëntbijdrage</a:t>
            </a:r>
            <a:endParaRPr sz="20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k</a:t>
            </a:r>
            <a:r>
              <a:rPr lang="nl" sz="1700"/>
              <a:t>an gevraagd worden - geen regelgevende verplichting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maximumbedrag vastgelegd in regelgeving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open functie: in overleg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niet toegelaten bij outreach en GIO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niet in mindering gebracht van subsidiëring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6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VRAGEN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89" name="Google Shape;489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Berekening voorschot - nog geen voorschot ontvangen</a:t>
            </a:r>
            <a:endParaRPr sz="20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Berekening voorschot werd daarnet toegelicht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Buiten PC 319 houden we ook rekening met registraties van de geleverde prestaties in GIR om oversubsidiëring te vermijden; maandelijks bekeken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6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5"/>
          <p:cNvSpPr txBox="1"/>
          <p:nvPr>
            <p:ph type="title"/>
          </p:nvPr>
        </p:nvSpPr>
        <p:spPr>
          <a:xfrm>
            <a:off x="311700" y="292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VRAGEN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96" name="Google Shape;496;p65"/>
          <p:cNvSpPr txBox="1"/>
          <p:nvPr>
            <p:ph idx="1" type="body"/>
          </p:nvPr>
        </p:nvSpPr>
        <p:spPr>
          <a:xfrm>
            <a:off x="311700" y="739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Terugvordering subsidies na afrekening</a:t>
            </a:r>
            <a:endParaRPr sz="20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buiten PC319: sjabloon met werkelijke loonkost (2023 tegen juni 2024, eenmalig)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terugvordering als loonkost lager ligt dan ontvangen voorschotten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instructies volgen later; sjabloon nog niet opgemaakt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afrekeningen 2023 starten zomer 2024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Eindafrekening via ISIS; bij negatief saldo brief met terugvordering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700"/>
              <a:t>Niet behalen aantal prestaties</a:t>
            </a:r>
            <a:endParaRPr sz="17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outputgerelateerde financiering; dus van belang om volledige subsidiëring te ontvangen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wordt op jaarbasis bekeken; dus periodes van minder ondersteuning (vb vakantie) worden gecompenseerd door periodes met meer ondersteuning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Intentie VAPH om inzet op verschillende tijdstippen te monitoren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6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VRAGEN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03" name="Google Shape;503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Overzicht barema’s - punten personeelsleden</a:t>
            </a:r>
            <a:endParaRPr sz="20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Halftijds; helft van de punten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Anciënniteit heeft geen effect op aantal punten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x heeft 1 jaar anciënniteit; y heeft 15 jaar anciënniteit = zelfde puntenaantal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Kostprijs y duurder dan x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ex-postcontroles op functie en anciënniteit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700"/>
              <a:t>Overzicht barema’s - OG en ZG</a:t>
            </a:r>
            <a:endParaRPr sz="17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ZG: zorggebonden punten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OG: organisatiegebonden punten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Niet van belang voor RTH pilootfase; punten in erkenning als basis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6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VRAGEN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10" name="Google Shape;510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Kosten doorrekenen aan gebruiker</a:t>
            </a:r>
            <a:endParaRPr sz="20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Bijdrage is </a:t>
            </a:r>
            <a:r>
              <a:rPr lang="nl" sz="1700"/>
              <a:t>maximumbedrag vastgelegd in regelgeving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open functie: in overleg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Verplaatsingsonkosten werknemers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mag niet aangerekend worden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Vervoerskosten gebruikers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vb collectief vervoer aanrekenen is bij RTH toegestaan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Andere kosten bij bv dagopvang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maaltijden, kosten materiaal atelier,... mogen niet aangerekend worden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6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8"/>
          <p:cNvSpPr txBox="1"/>
          <p:nvPr>
            <p:ph type="title"/>
          </p:nvPr>
        </p:nvSpPr>
        <p:spPr>
          <a:xfrm>
            <a:off x="311700" y="449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VRAGEN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17" name="Google Shape;517;p68"/>
          <p:cNvSpPr txBox="1"/>
          <p:nvPr>
            <p:ph idx="1" type="body"/>
          </p:nvPr>
        </p:nvSpPr>
        <p:spPr>
          <a:xfrm>
            <a:off x="311700" y="934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Redenering puntwaarde begeleiding (als voorbeeld)</a:t>
            </a:r>
            <a:endParaRPr sz="1500"/>
          </a:p>
          <a:p>
            <a:pPr indent="-323850" lvl="1" marL="9144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Erkenning 100 punten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X = voltijdse begeleider 71 punten, Y = deeltijdse coördinator 29 punten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Prestaties begeleider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323 mobiele begeleidingen; 323*0,220 punten = 71,06 punten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werkt ongeveer 1700 uren op jaarbasis, voor 323 begeleidingen van 1u tot 2u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Tijd voor administratie, verplaatsingen, voorbereiding, etc vervat in puntwaarde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Prestaties begeleider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455 mobiele begeleidingen; 455*0,220 punten = 100,1 punten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bij 455 begeleidingen ziet de dienst zowel de eigen personeelsinzet als deze van de coördinator gesubsidieerd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Ambulante begeleiding; andere puntwaarde 0,155 want hier is geen verplaatsingstijd voor nodig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6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WAT?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</a:t>
            </a:r>
            <a:r>
              <a:rPr lang="nl"/>
              <a:t>obiele en ambulante begeleiding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algemene psychosociale ondersteuning van minimaal één uur en maximaal twee uur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Groepsbegeleiding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algemene psychosociale ondersteuning van minimaal één uur en maximaal twee uur van twee of meer personen met een handicap of hun netwerk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Begeleid werken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gebruiker begeleiden op werkplek (bij niet-verloond werk zonder arbeidscontract)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Dagopvang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de ondersteuning overdag voor een aangepaste opvang of een aangepaste dagbesteding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Verblijf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verblijf met overnachting, met inbegrip van opvang en ondersteuning gedurende de ochtend- en avonduren</a:t>
            </a:r>
            <a:endParaRPr sz="1600"/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WAT?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</a:t>
            </a:r>
            <a:r>
              <a:rPr lang="nl"/>
              <a:t>utreach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de kennisoverdracht van minimaal één uur en maximaal twee uur naar een groep van minimaal drie ondersteuners van personen met een handicap die behoefte hebben aan handicapspecifieke knowhow (ambulant of mobiel)</a:t>
            </a:r>
            <a:br>
              <a:rPr lang="nl" sz="1600"/>
            </a:b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Globale individuele ondersteuning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de ondersteuning die eerder ruimer is en verschillende levensdomeinen kan omvatten. De aard van de ondersteuning kan verschillen en de verschillende vormen van ondersteuning kunnen door elkaar lopen: stimulatie, coaching, training en assistentie bij activiteiten.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bij overgangsmomenten en in de inclusieve context: de eerste stap naar de kinderopvang, de overgang van de kinderopvang of de thuissituatie naar de kleuterklas, van de kleuterklas naar de lagere school, van school naar de buitenschoolse opvang ...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WAT?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Ondersteuningsfuncties in pilootfase</a:t>
            </a:r>
            <a:endParaRPr sz="1800"/>
          </a:p>
          <a:p>
            <a:pPr indent="-330200" lvl="1" marL="9144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alle (reguliere) ondersteuningsfuncties, uitgezonderd globale individuele ondersteuning (GIO)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uitgebreid met specifieke ondersteuningsmogelijkheden: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open functie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" sz="1500"/>
              <a:t>outreach (met ruimere invulling)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Regelgeving maakt combinaties van en schakelen tussen de ondersteuningsfuncties mogelijk.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Ook combinaties van en schakelen tussen ondersteuning in verschillende diensten zijn mogelijk.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WAT?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Open functie</a:t>
            </a:r>
            <a:endParaRPr/>
          </a:p>
          <a:p>
            <a:pPr indent="-330199" lvl="1" marL="899999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De open functie is ondersteuning verbonden aan een specifieke gebruiker, maar kan vrij ingevuld worden door de aanbieder in overleg met deze gebruiker.</a:t>
            </a:r>
            <a:endParaRPr sz="1600"/>
          </a:p>
          <a:p>
            <a:pPr indent="-330199" lvl="1" marL="899999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De concrete invulling van deze functie en het aantal punten dat daarvoor wordt aangerekend, wordt omstandig gemotiveerd, zowel op niveau van de zorgaanbieder als op niveau van de individuele gebruiker.</a:t>
            </a:r>
            <a:br>
              <a:rPr lang="nl" sz="1600"/>
            </a:b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Outreach (met ruimere invulling)</a:t>
            </a:r>
            <a:endParaRPr/>
          </a:p>
          <a:p>
            <a:pPr indent="-330199" lvl="1" marL="899999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Eigen invulling van de functies ambulante en mobiele outreach waarbij de beperking van kennisoverdracht naar een groep van minimaal 3 ondersteuners wordt losgelaten; outreach gaat nog steeds uit van een niet-gebruikergebonden ondersteuning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