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60" r:id="rId3"/>
    <p:sldId id="265" r:id="rId4"/>
    <p:sldId id="270" r:id="rId5"/>
    <p:sldId id="272" r:id="rId6"/>
    <p:sldId id="277" r:id="rId7"/>
    <p:sldId id="281" r:id="rId8"/>
    <p:sldId id="275" r:id="rId9"/>
    <p:sldId id="271" r:id="rId10"/>
    <p:sldId id="279" r:id="rId11"/>
    <p:sldId id="267" r:id="rId12"/>
    <p:sldId id="268" r:id="rId13"/>
    <p:sldId id="269" r:id="rId14"/>
    <p:sldId id="285" r:id="rId15"/>
    <p:sldId id="273" r:id="rId16"/>
    <p:sldId id="286" r:id="rId17"/>
    <p:sldId id="274" r:id="rId18"/>
    <p:sldId id="282" r:id="rId19"/>
    <p:sldId id="283" r:id="rId20"/>
    <p:sldId id="284" r:id="rId21"/>
    <p:sldId id="280" r:id="rId22"/>
    <p:sldId id="266" r:id="rId23"/>
    <p:sldId id="264" r:id="rId24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298" autoAdjust="0"/>
  </p:normalViewPr>
  <p:slideViewPr>
    <p:cSldViewPr snapToGrid="0" showGuides="1">
      <p:cViewPr varScale="1">
        <p:scale>
          <a:sx n="15" d="100"/>
          <a:sy n="15" d="100"/>
        </p:scale>
        <p:origin x="-106" y="-629"/>
      </p:cViewPr>
      <p:guideLst>
        <p:guide orient="horz" pos="3072"/>
        <p:guide pos="5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8487A-C971-4AD4-8674-99EFB193809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nl-BE"/>
        </a:p>
      </dgm:t>
    </dgm:pt>
    <dgm:pt modelId="{45432873-E239-4E50-B3D7-3D8344743812}" type="pres">
      <dgm:prSet presAssocID="{2DE8487A-C971-4AD4-8674-99EFB19380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BE"/>
        </a:p>
      </dgm:t>
    </dgm:pt>
  </dgm:ptLst>
  <dgm:cxnLst>
    <dgm:cxn modelId="{870205C1-51D4-41B4-8E87-CDEDEB2FAD34}" type="presOf" srcId="{2DE8487A-C971-4AD4-8674-99EFB193809F}" destId="{45432873-E239-4E50-B3D7-3D8344743812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1C78E-38DA-4998-A2BA-7D872F6F40AB}" type="doc">
      <dgm:prSet loTypeId="urn:microsoft.com/office/officeart/2005/8/layout/rings+Icon#1" loCatId="relationship" qsTypeId="urn:microsoft.com/office/officeart/2005/8/quickstyle/3d3" qsCatId="3D" csTypeId="urn:microsoft.com/office/officeart/2005/8/colors/accent1_5" csCatId="accent1" phldr="1"/>
      <dgm:spPr/>
    </dgm:pt>
    <dgm:pt modelId="{154F28FA-2F54-4A5E-B92F-FCCDD2543D27}">
      <dgm:prSet phldrT="[Text]"/>
      <dgm:spPr/>
      <dgm:t>
        <a:bodyPr/>
        <a:lstStyle/>
        <a:p>
          <a:r>
            <a:rPr lang="nl-NL" dirty="0" smtClean="0"/>
            <a:t>Mantelzorger</a:t>
          </a:r>
          <a:endParaRPr lang="nl-BE" dirty="0"/>
        </a:p>
      </dgm:t>
    </dgm:pt>
    <dgm:pt modelId="{826F99D4-FDE1-40C8-BF15-4569CEFD3E7E}" type="parTrans" cxnId="{6B69C211-6113-443A-AA1E-F5A0BA4FC073}">
      <dgm:prSet/>
      <dgm:spPr/>
      <dgm:t>
        <a:bodyPr/>
        <a:lstStyle/>
        <a:p>
          <a:endParaRPr lang="nl-BE"/>
        </a:p>
      </dgm:t>
    </dgm:pt>
    <dgm:pt modelId="{267CAEA4-2C90-4B83-9B8F-3C0D5F23EE4A}" type="sibTrans" cxnId="{6B69C211-6113-443A-AA1E-F5A0BA4FC073}">
      <dgm:prSet/>
      <dgm:spPr/>
      <dgm:t>
        <a:bodyPr/>
        <a:lstStyle/>
        <a:p>
          <a:endParaRPr lang="nl-BE"/>
        </a:p>
      </dgm:t>
    </dgm:pt>
    <dgm:pt modelId="{4F250498-38CC-468F-A252-25F14A9CE276}">
      <dgm:prSet phldrT="[Text]" custT="1"/>
      <dgm:spPr/>
      <dgm:t>
        <a:bodyPr/>
        <a:lstStyle/>
        <a:p>
          <a:r>
            <a:rPr lang="nl-NL" sz="3100" dirty="0" smtClean="0"/>
            <a:t>Zorgverlener</a:t>
          </a:r>
          <a:endParaRPr lang="nl-BE" sz="3100" dirty="0"/>
        </a:p>
      </dgm:t>
    </dgm:pt>
    <dgm:pt modelId="{22DFC7C5-D204-4DD3-8CA5-F45A224649D5}" type="parTrans" cxnId="{42449481-F8D4-452B-AD76-743AB31C1889}">
      <dgm:prSet/>
      <dgm:spPr/>
      <dgm:t>
        <a:bodyPr/>
        <a:lstStyle/>
        <a:p>
          <a:endParaRPr lang="nl-BE"/>
        </a:p>
      </dgm:t>
    </dgm:pt>
    <dgm:pt modelId="{6F38D8CE-7CD5-4FA8-875D-08BE546CE1EE}" type="sibTrans" cxnId="{42449481-F8D4-452B-AD76-743AB31C1889}">
      <dgm:prSet/>
      <dgm:spPr/>
      <dgm:t>
        <a:bodyPr/>
        <a:lstStyle/>
        <a:p>
          <a:endParaRPr lang="nl-BE"/>
        </a:p>
      </dgm:t>
    </dgm:pt>
    <dgm:pt modelId="{B5E21F01-B275-496B-B09D-7BCBA0E8F16F}">
      <dgm:prSet phldrT="[Text]"/>
      <dgm:spPr/>
      <dgm:t>
        <a:bodyPr/>
        <a:lstStyle/>
        <a:p>
          <a:r>
            <a:rPr lang="nl-NL" dirty="0" smtClean="0"/>
            <a:t>Cliënt</a:t>
          </a:r>
          <a:endParaRPr lang="nl-BE" dirty="0"/>
        </a:p>
      </dgm:t>
    </dgm:pt>
    <dgm:pt modelId="{5D528DED-0F64-4513-9CD7-35F3615DA652}" type="parTrans" cxnId="{6E78992D-DB13-4A96-9845-659DCD362A4E}">
      <dgm:prSet/>
      <dgm:spPr/>
      <dgm:t>
        <a:bodyPr/>
        <a:lstStyle/>
        <a:p>
          <a:endParaRPr lang="nl-BE"/>
        </a:p>
      </dgm:t>
    </dgm:pt>
    <dgm:pt modelId="{5CE08A2C-A7BA-4B9B-8D0C-B7B79B3469A8}" type="sibTrans" cxnId="{6E78992D-DB13-4A96-9845-659DCD362A4E}">
      <dgm:prSet/>
      <dgm:spPr/>
      <dgm:t>
        <a:bodyPr/>
        <a:lstStyle/>
        <a:p>
          <a:endParaRPr lang="nl-BE"/>
        </a:p>
      </dgm:t>
    </dgm:pt>
    <dgm:pt modelId="{6B5ABAB0-7D8D-4C50-B6E1-B17C0335244B}" type="pres">
      <dgm:prSet presAssocID="{D761C78E-38DA-4998-A2BA-7D872F6F40AB}" presName="Name0" presStyleCnt="0">
        <dgm:presLayoutVars>
          <dgm:chMax val="7"/>
          <dgm:dir/>
          <dgm:resizeHandles val="exact"/>
        </dgm:presLayoutVars>
      </dgm:prSet>
      <dgm:spPr/>
    </dgm:pt>
    <dgm:pt modelId="{4508D6CA-2144-4571-9F02-59C6C3969F68}" type="pres">
      <dgm:prSet presAssocID="{D761C78E-38DA-4998-A2BA-7D872F6F40AB}" presName="ellipse1" presStyleLbl="vennNode1" presStyleIdx="0" presStyleCnt="3" custScaleX="73535" custScaleY="73536" custLinFactNeighborX="-13106" custLinFactNeighborY="-82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277B5D6-C429-4C9B-BDCD-CDA89F4E1655}" type="pres">
      <dgm:prSet presAssocID="{D761C78E-38DA-4998-A2BA-7D872F6F40AB}" presName="ellipse2" presStyleLbl="vennNode1" presStyleIdx="1" presStyleCnt="3" custScaleX="73535" custScaleY="73536" custLinFactNeighborX="3114" custLinFactNeighborY="1372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FC28A1D-8AB3-441C-854F-45773A10EF2A}" type="pres">
      <dgm:prSet presAssocID="{D761C78E-38DA-4998-A2BA-7D872F6F40AB}" presName="ellipse3" presStyleLbl="vennNode1" presStyleIdx="2" presStyleCnt="3" custScaleX="73535" custScaleY="73536" custLinFactNeighborX="18771" custLinFactNeighborY="-96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2449481-F8D4-452B-AD76-743AB31C1889}" srcId="{D761C78E-38DA-4998-A2BA-7D872F6F40AB}" destId="{4F250498-38CC-468F-A252-25F14A9CE276}" srcOrd="1" destOrd="0" parTransId="{22DFC7C5-D204-4DD3-8CA5-F45A224649D5}" sibTransId="{6F38D8CE-7CD5-4FA8-875D-08BE546CE1EE}"/>
    <dgm:cxn modelId="{D96FD136-078C-4F3D-B56F-D90B26427D0C}" type="presOf" srcId="{4F250498-38CC-468F-A252-25F14A9CE276}" destId="{7277B5D6-C429-4C9B-BDCD-CDA89F4E1655}" srcOrd="0" destOrd="0" presId="urn:microsoft.com/office/officeart/2005/8/layout/rings+Icon#1"/>
    <dgm:cxn modelId="{503152EC-BDC7-4999-8F54-2B8A2128CB0D}" type="presOf" srcId="{154F28FA-2F54-4A5E-B92F-FCCDD2543D27}" destId="{4508D6CA-2144-4571-9F02-59C6C3969F68}" srcOrd="0" destOrd="0" presId="urn:microsoft.com/office/officeart/2005/8/layout/rings+Icon#1"/>
    <dgm:cxn modelId="{6B69C211-6113-443A-AA1E-F5A0BA4FC073}" srcId="{D761C78E-38DA-4998-A2BA-7D872F6F40AB}" destId="{154F28FA-2F54-4A5E-B92F-FCCDD2543D27}" srcOrd="0" destOrd="0" parTransId="{826F99D4-FDE1-40C8-BF15-4569CEFD3E7E}" sibTransId="{267CAEA4-2C90-4B83-9B8F-3C0D5F23EE4A}"/>
    <dgm:cxn modelId="{6E78992D-DB13-4A96-9845-659DCD362A4E}" srcId="{D761C78E-38DA-4998-A2BA-7D872F6F40AB}" destId="{B5E21F01-B275-496B-B09D-7BCBA0E8F16F}" srcOrd="2" destOrd="0" parTransId="{5D528DED-0F64-4513-9CD7-35F3615DA652}" sibTransId="{5CE08A2C-A7BA-4B9B-8D0C-B7B79B3469A8}"/>
    <dgm:cxn modelId="{5106371D-D102-46F9-9978-DF80132ACBB4}" type="presOf" srcId="{D761C78E-38DA-4998-A2BA-7D872F6F40AB}" destId="{6B5ABAB0-7D8D-4C50-B6E1-B17C0335244B}" srcOrd="0" destOrd="0" presId="urn:microsoft.com/office/officeart/2005/8/layout/rings+Icon#1"/>
    <dgm:cxn modelId="{A6279851-32D0-4DE4-9457-B8DCD34FADAF}" type="presOf" srcId="{B5E21F01-B275-496B-B09D-7BCBA0E8F16F}" destId="{CFC28A1D-8AB3-441C-854F-45773A10EF2A}" srcOrd="0" destOrd="0" presId="urn:microsoft.com/office/officeart/2005/8/layout/rings+Icon#1"/>
    <dgm:cxn modelId="{4AD06A23-222A-4DF0-A706-E10BA1920921}" type="presParOf" srcId="{6B5ABAB0-7D8D-4C50-B6E1-B17C0335244B}" destId="{4508D6CA-2144-4571-9F02-59C6C3969F68}" srcOrd="0" destOrd="0" presId="urn:microsoft.com/office/officeart/2005/8/layout/rings+Icon#1"/>
    <dgm:cxn modelId="{D769547F-4F6D-443D-9E83-DE91041F44D4}" type="presParOf" srcId="{6B5ABAB0-7D8D-4C50-B6E1-B17C0335244B}" destId="{7277B5D6-C429-4C9B-BDCD-CDA89F4E1655}" srcOrd="1" destOrd="0" presId="urn:microsoft.com/office/officeart/2005/8/layout/rings+Icon#1"/>
    <dgm:cxn modelId="{CB275689-0B4E-43A7-8AE1-C54919B94C87}" type="presParOf" srcId="{6B5ABAB0-7D8D-4C50-B6E1-B17C0335244B}" destId="{CFC28A1D-8AB3-441C-854F-45773A10EF2A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D6CA-2144-4571-9F02-59C6C3969F68}">
      <dsp:nvSpPr>
        <dsp:cNvPr id="0" name=""/>
        <dsp:cNvSpPr/>
      </dsp:nvSpPr>
      <dsp:spPr>
        <a:xfrm>
          <a:off x="960155" y="607437"/>
          <a:ext cx="3599980" cy="359997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Mantelzorger</a:t>
          </a:r>
          <a:endParaRPr lang="nl-BE" sz="3100" kern="1200" dirty="0"/>
        </a:p>
      </dsp:txBody>
      <dsp:txXfrm>
        <a:off x="1487360" y="1134642"/>
        <a:ext cx="2545570" cy="2545568"/>
      </dsp:txXfrm>
    </dsp:sp>
    <dsp:sp modelId="{7277B5D6-C429-4C9B-BDCD-CDA89F4E1655}">
      <dsp:nvSpPr>
        <dsp:cNvPr id="0" name=""/>
        <dsp:cNvSpPr/>
      </dsp:nvSpPr>
      <dsp:spPr>
        <a:xfrm>
          <a:off x="4274031" y="4560601"/>
          <a:ext cx="3599980" cy="3599978"/>
        </a:xfrm>
        <a:prstGeom prst="ellipse">
          <a:avLst/>
        </a:prstGeom>
        <a:solidFill>
          <a:schemeClr val="accent1">
            <a:shade val="80000"/>
            <a:alpha val="50000"/>
            <a:hueOff val="37"/>
            <a:satOff val="-447"/>
            <a:lumOff val="2246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Zorgverlener</a:t>
          </a:r>
          <a:endParaRPr lang="nl-BE" sz="3100" kern="1200" dirty="0"/>
        </a:p>
      </dsp:txBody>
      <dsp:txXfrm>
        <a:off x="4801236" y="5087806"/>
        <a:ext cx="2545570" cy="2545568"/>
      </dsp:txXfrm>
    </dsp:sp>
    <dsp:sp modelId="{CFC28A1D-8AB3-441C-854F-45773A10EF2A}">
      <dsp:nvSpPr>
        <dsp:cNvPr id="0" name=""/>
        <dsp:cNvSpPr/>
      </dsp:nvSpPr>
      <dsp:spPr>
        <a:xfrm>
          <a:off x="7557366" y="600632"/>
          <a:ext cx="3599980" cy="3599978"/>
        </a:xfrm>
        <a:prstGeom prst="ellipse">
          <a:avLst/>
        </a:prstGeom>
        <a:solidFill>
          <a:schemeClr val="accent1">
            <a:shade val="80000"/>
            <a:alpha val="50000"/>
            <a:hueOff val="73"/>
            <a:satOff val="-895"/>
            <a:lumOff val="4493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Cliënt</a:t>
          </a:r>
          <a:endParaRPr lang="nl-BE" sz="3100" kern="1200" dirty="0"/>
        </a:p>
      </dsp:txBody>
      <dsp:txXfrm>
        <a:off x="8084571" y="1127837"/>
        <a:ext cx="2545570" cy="254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6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83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4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9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8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9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1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6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5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6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1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28-5-2018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smtClean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644216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28/05/2018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28/05/2018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28/05/2018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28-5-2018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644216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28/05/2018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7800" dirty="0"/>
              <a:t>Effecten van </a:t>
            </a:r>
            <a:r>
              <a:rPr lang="nl-BE" sz="7800" dirty="0" smtClean="0"/>
              <a:t>PVF op </a:t>
            </a:r>
            <a:r>
              <a:rPr lang="nl-BE" sz="7800" dirty="0"/>
              <a:t>het (in)formele netwerk van de </a:t>
            </a:r>
            <a:r>
              <a:rPr lang="nl-BE" sz="7800" dirty="0" smtClean="0"/>
              <a:t>cliënt</a:t>
            </a:r>
            <a:endParaRPr lang="nl-NL" sz="78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Eva </a:t>
            </a:r>
            <a:r>
              <a:rPr lang="nl-NL" dirty="0" smtClean="0"/>
              <a:t>Pattyn, Prof. Dr. Paul </a:t>
            </a:r>
            <a:r>
              <a:rPr lang="nl-NL" dirty="0"/>
              <a:t>Gemmel </a:t>
            </a:r>
            <a:r>
              <a:rPr lang="nl-NL" dirty="0" smtClean="0"/>
              <a:t>&amp; Prof</a:t>
            </a:r>
            <a:r>
              <a:rPr lang="nl-NL" dirty="0"/>
              <a:t>. Dr. Jeroen </a:t>
            </a:r>
            <a:r>
              <a:rPr lang="nl-NL" dirty="0" smtClean="0"/>
              <a:t>Trybou</a:t>
            </a:r>
            <a:endParaRPr lang="nl-NL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011" b="1011"/>
          <a:stretch>
            <a:fillRect/>
          </a:stretch>
        </p:blipFill>
        <p:spPr>
          <a:xfrm>
            <a:off x="3228555" y="8256494"/>
            <a:ext cx="2286000" cy="1038706"/>
          </a:xfrm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4029" b="2329"/>
          <a:stretch/>
        </p:blipFill>
        <p:spPr>
          <a:xfrm>
            <a:off x="5749200" y="8256494"/>
            <a:ext cx="2286000" cy="1169894"/>
          </a:xfrm>
          <a:prstGeom prst="rect">
            <a:avLst/>
          </a:prstGeom>
        </p:spPr>
      </p:pic>
      <p:sp>
        <p:nvSpPr>
          <p:cNvPr id="21" name="Tijdelijke aanduiding voor afbeelding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482" t="26574" r="13355" b="26389"/>
          <a:stretch/>
        </p:blipFill>
        <p:spPr>
          <a:xfrm>
            <a:off x="5065296" y="292084"/>
            <a:ext cx="3488458" cy="7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ambigue positie van de mantelzorg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Betrokken maar toch ook niet</a:t>
            </a:r>
          </a:p>
          <a:p>
            <a:r>
              <a:rPr lang="nl-NL" dirty="0" smtClean="0"/>
              <a:t>Middelen voor een doel</a:t>
            </a:r>
          </a:p>
          <a:p>
            <a:r>
              <a:rPr lang="nl-NL" dirty="0" smtClean="0"/>
              <a:t>Focus ligt elders</a:t>
            </a:r>
          </a:p>
          <a:p>
            <a:endParaRPr lang="nl-NL" dirty="0"/>
          </a:p>
          <a:p>
            <a:pPr marL="85725" indent="0">
              <a:buNone/>
            </a:pPr>
            <a:r>
              <a:rPr lang="nl-NL" dirty="0" smtClean="0"/>
              <a:t>				Geen model voorhanden voor de beste omgang 					met de</a:t>
            </a:r>
            <a:r>
              <a:rPr lang="nl-NL" dirty="0"/>
              <a:t> mantelzorger </a:t>
            </a:r>
            <a:r>
              <a:rPr lang="nl-NL" sz="2000" dirty="0"/>
              <a:t>(Twigg, </a:t>
            </a:r>
            <a:r>
              <a:rPr lang="nl-NL" sz="2000" dirty="0" smtClean="0"/>
              <a:t>1989)</a:t>
            </a: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  <p:sp>
        <p:nvSpPr>
          <p:cNvPr id="5" name="Right Arrow 4"/>
          <p:cNvSpPr/>
          <p:nvPr/>
        </p:nvSpPr>
        <p:spPr>
          <a:xfrm>
            <a:off x="830117" y="5069540"/>
            <a:ext cx="1800000" cy="11160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72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 a resource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3899" y="1626173"/>
            <a:ext cx="9977720" cy="6696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6414247" y="8671896"/>
            <a:ext cx="8830678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100" dirty="0" err="1" smtClean="0"/>
              <a:t>Wendia</a:t>
            </a:r>
            <a:r>
              <a:rPr lang="nl-NL" sz="1100" dirty="0" smtClean="0"/>
              <a:t>, http</a:t>
            </a:r>
            <a:r>
              <a:rPr lang="nl-NL" sz="1100" dirty="0"/>
              <a:t>://www.wendia.com/resource-time-management/</a:t>
            </a:r>
            <a:endParaRPr lang="nl-BE" sz="1100" dirty="0" smtClean="0"/>
          </a:p>
        </p:txBody>
      </p:sp>
    </p:spTree>
    <p:extLst>
      <p:ext uri="{BB962C8B-B14F-4D97-AF65-F5344CB8AC3E}">
        <p14:creationId xmlns:p14="http://schemas.microsoft.com/office/powerpoint/2010/main" val="9937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 a co-</a:t>
            </a:r>
            <a:r>
              <a:rPr lang="nl-NL" dirty="0" err="1" smtClean="0"/>
              <a:t>worker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42" y="1346764"/>
            <a:ext cx="8639033" cy="6479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1908" y="7247816"/>
            <a:ext cx="727485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1100" dirty="0" err="1" smtClean="0"/>
              <a:t>Zivklempner</a:t>
            </a:r>
            <a:r>
              <a:rPr lang="nl-BE" sz="1100" dirty="0" smtClean="0"/>
              <a:t>, http</a:t>
            </a:r>
            <a:r>
              <a:rPr lang="nl-BE" sz="1100" dirty="0"/>
              <a:t>://www.virtualjedi.com/vrealize-orchestrator-and-vsphere-web-client-integration-troubleshooting/</a:t>
            </a:r>
            <a:endParaRPr lang="nl-BE" sz="1100" dirty="0" smtClean="0"/>
          </a:p>
        </p:txBody>
      </p:sp>
    </p:spTree>
    <p:extLst>
      <p:ext uri="{BB962C8B-B14F-4D97-AF65-F5344CB8AC3E}">
        <p14:creationId xmlns:p14="http://schemas.microsoft.com/office/powerpoint/2010/main" val="38362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 a CO-</a:t>
            </a:r>
            <a:r>
              <a:rPr lang="nl-NL" dirty="0" err="1" smtClean="0"/>
              <a:t>CLIËnt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0388" y="1933668"/>
            <a:ext cx="8909470" cy="6622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4965" y="8001001"/>
            <a:ext cx="775895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1100" dirty="0" err="1" smtClean="0"/>
              <a:t>Pixabay</a:t>
            </a:r>
            <a:r>
              <a:rPr lang="nl-BE" sz="1100" dirty="0"/>
              <a:t>, https://pixabay.com/en/meeting-talk-entertainment-together-1002800/</a:t>
            </a:r>
            <a:endParaRPr lang="nl-BE" sz="1100" dirty="0" smtClean="0"/>
          </a:p>
        </p:txBody>
      </p:sp>
    </p:spTree>
    <p:extLst>
      <p:ext uri="{BB962C8B-B14F-4D97-AF65-F5344CB8AC3E}">
        <p14:creationId xmlns:p14="http://schemas.microsoft.com/office/powerpoint/2010/main" val="10824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superseded</a:t>
            </a:r>
            <a:r>
              <a:rPr lang="nl-BE" dirty="0"/>
              <a:t> </a:t>
            </a:r>
            <a:r>
              <a:rPr lang="nl-BE" dirty="0" err="1"/>
              <a:t>carer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3317"/>
          <a:stretch/>
        </p:blipFill>
        <p:spPr>
          <a:xfrm>
            <a:off x="4370309" y="2044605"/>
            <a:ext cx="8863464" cy="60101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7126941" y="8054788"/>
            <a:ext cx="500230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1100" dirty="0" err="1" smtClean="0"/>
              <a:t>Freyermuth</a:t>
            </a:r>
            <a:r>
              <a:rPr lang="nl-BE" sz="1100" dirty="0" smtClean="0"/>
              <a:t>, N., http</a:t>
            </a:r>
            <a:r>
              <a:rPr lang="nl-BE" sz="1100" dirty="0"/>
              <a:t>://a3cv.fr/blog/tag/cv/page/9/</a:t>
            </a:r>
            <a:endParaRPr lang="nl-BE" sz="1100" dirty="0" smtClean="0"/>
          </a:p>
        </p:txBody>
      </p:sp>
    </p:spTree>
    <p:extLst>
      <p:ext uri="{BB962C8B-B14F-4D97-AF65-F5344CB8AC3E}">
        <p14:creationId xmlns:p14="http://schemas.microsoft.com/office/powerpoint/2010/main" val="41294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rol komt het meeste voor?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566" y="3545930"/>
            <a:ext cx="3488688" cy="23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938" y="3545930"/>
            <a:ext cx="3120000" cy="23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069" y="3522128"/>
            <a:ext cx="3147983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4183" y="3545930"/>
            <a:ext cx="345067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rol komt het meeste voor?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013" y="3545930"/>
            <a:ext cx="3488688" cy="23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938" y="3545930"/>
            <a:ext cx="3120000" cy="23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069" y="3522128"/>
            <a:ext cx="3147983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4183" y="3545930"/>
            <a:ext cx="345067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09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Types van mantelzorgers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118" y="2893325"/>
            <a:ext cx="6037261" cy="414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573306" y="7274859"/>
            <a:ext cx="559397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1100" dirty="0" err="1"/>
              <a:t>Surry</a:t>
            </a:r>
            <a:r>
              <a:rPr lang="nl-BE" sz="1100" dirty="0"/>
              <a:t> </a:t>
            </a:r>
            <a:r>
              <a:rPr lang="nl-BE" sz="1100" dirty="0" err="1"/>
              <a:t>Village</a:t>
            </a:r>
            <a:r>
              <a:rPr lang="nl-BE" sz="1100" dirty="0"/>
              <a:t> Charter </a:t>
            </a:r>
            <a:r>
              <a:rPr lang="nl-BE" sz="1100" dirty="0" smtClean="0"/>
              <a:t>School</a:t>
            </a:r>
            <a:r>
              <a:rPr lang="nl-BE" sz="1100" dirty="0"/>
              <a:t>, http://surryvillagecharterschool.org/home </a:t>
            </a:r>
            <a:endParaRPr lang="nl-BE" sz="1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7" y="2737957"/>
            <a:ext cx="4272709" cy="4675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39059" y="7274859"/>
            <a:ext cx="3173506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1100" dirty="0" err="1" smtClean="0"/>
              <a:t>PlusPNG</a:t>
            </a:r>
            <a:r>
              <a:rPr lang="nl-BE" sz="1100" dirty="0"/>
              <a:t>, http://pluspng.com/png-135678.html</a:t>
            </a:r>
            <a:endParaRPr lang="nl-BE" sz="1100" dirty="0" smtClean="0"/>
          </a:p>
        </p:txBody>
      </p:sp>
    </p:spTree>
    <p:extLst>
      <p:ext uri="{BB962C8B-B14F-4D97-AF65-F5344CB8AC3E}">
        <p14:creationId xmlns:p14="http://schemas.microsoft.com/office/powerpoint/2010/main" val="1252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Effecten van PVF op de </a:t>
            </a:r>
            <a:r>
              <a:rPr lang="nl-BE" dirty="0" smtClean="0"/>
              <a:t>mantelzorger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8186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Positieve Uitkomstmaten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Verbeterde </a:t>
            </a:r>
            <a:r>
              <a:rPr lang="nl-NL" dirty="0"/>
              <a:t>relatie </a:t>
            </a:r>
            <a:r>
              <a:rPr lang="nl-NL" sz="2000" dirty="0"/>
              <a:t>(Foster et al., </a:t>
            </a:r>
            <a:r>
              <a:rPr lang="nl-NL" sz="2000" dirty="0" smtClean="0"/>
              <a:t>2005; Jones </a:t>
            </a:r>
            <a:r>
              <a:rPr lang="nl-NL" sz="2000" dirty="0"/>
              <a:t>et al., </a:t>
            </a:r>
            <a:r>
              <a:rPr lang="nl-NL" sz="2000" dirty="0" smtClean="0"/>
              <a:t>2014; Larkin</a:t>
            </a:r>
            <a:r>
              <a:rPr lang="nl-NL" sz="2000" dirty="0"/>
              <a:t>, 2015; Moran et al. 2012)</a:t>
            </a:r>
            <a:endParaRPr lang="nl-NL" sz="2000" dirty="0" smtClean="0"/>
          </a:p>
          <a:p>
            <a:r>
              <a:rPr lang="nl-NL" dirty="0" smtClean="0"/>
              <a:t>Gevoel van controle </a:t>
            </a:r>
            <a:r>
              <a:rPr lang="nl-NL" sz="2000" dirty="0" smtClean="0"/>
              <a:t>(Caldwell &amp; Heller</a:t>
            </a:r>
            <a:r>
              <a:rPr lang="nl-NL" sz="2000" dirty="0"/>
              <a:t>, </a:t>
            </a:r>
            <a:r>
              <a:rPr lang="nl-NL" sz="2000" dirty="0" smtClean="0"/>
              <a:t>2003; Foster et al., 2005; Jones </a:t>
            </a:r>
            <a:r>
              <a:rPr lang="nl-NL" sz="2000" dirty="0"/>
              <a:t>et al., 2014; Larkin, 2015; Moran et al. 2012; Woolham et al., 2018)</a:t>
            </a:r>
            <a:endParaRPr lang="nl-NL" sz="2000" dirty="0" smtClean="0"/>
          </a:p>
          <a:p>
            <a:r>
              <a:rPr lang="nl-NL" dirty="0" smtClean="0"/>
              <a:t>Gevoel van </a:t>
            </a:r>
            <a:r>
              <a:rPr lang="nl-NL" dirty="0"/>
              <a:t>keuzevrijheid </a:t>
            </a:r>
            <a:r>
              <a:rPr lang="nl-NL" sz="2000" dirty="0"/>
              <a:t>(Caldwell &amp; Heller, 2003</a:t>
            </a:r>
            <a:r>
              <a:rPr lang="nl-NL" sz="2000" dirty="0" smtClean="0"/>
              <a:t>; </a:t>
            </a:r>
            <a:r>
              <a:rPr lang="nl-NL" sz="2000" dirty="0"/>
              <a:t>Foster et al., </a:t>
            </a:r>
            <a:r>
              <a:rPr lang="nl-NL" sz="2000" dirty="0" smtClean="0"/>
              <a:t>2005; Jones </a:t>
            </a:r>
            <a:r>
              <a:rPr lang="nl-NL" sz="2000" dirty="0"/>
              <a:t>et al., 2014; Larkin, </a:t>
            </a:r>
            <a:r>
              <a:rPr lang="nl-NL" sz="2000" dirty="0" smtClean="0"/>
              <a:t>2015; Moran </a:t>
            </a:r>
            <a:r>
              <a:rPr lang="nl-NL" sz="2000" dirty="0"/>
              <a:t>et al. </a:t>
            </a:r>
            <a:r>
              <a:rPr lang="nl-NL" sz="2000" dirty="0" smtClean="0"/>
              <a:t>2012; </a:t>
            </a:r>
            <a:r>
              <a:rPr lang="nl-NL" sz="2000" dirty="0"/>
              <a:t>Vinton, </a:t>
            </a:r>
            <a:r>
              <a:rPr lang="nl-NL" sz="2000" dirty="0" smtClean="0"/>
              <a:t>2010; </a:t>
            </a:r>
            <a:r>
              <a:rPr lang="nl-NL" sz="2000" dirty="0" err="1" smtClean="0"/>
              <a:t>Woolham</a:t>
            </a:r>
            <a:r>
              <a:rPr lang="nl-NL" sz="2000" dirty="0" smtClean="0"/>
              <a:t> et al., 2018)</a:t>
            </a:r>
          </a:p>
          <a:p>
            <a:r>
              <a:rPr lang="nl-NL" dirty="0"/>
              <a:t>Minder schuldgevoelens </a:t>
            </a:r>
            <a:r>
              <a:rPr lang="nl-NL" sz="2000" dirty="0"/>
              <a:t>(Moran et al. </a:t>
            </a:r>
            <a:r>
              <a:rPr lang="nl-NL" sz="2000" dirty="0" smtClean="0"/>
              <a:t>2012)</a:t>
            </a:r>
          </a:p>
          <a:p>
            <a:r>
              <a:rPr lang="nl-NL" dirty="0" smtClean="0"/>
              <a:t>Verbeterde levenskwaliteit </a:t>
            </a:r>
            <a:r>
              <a:rPr lang="nl-NL" sz="2000" dirty="0"/>
              <a:t>(Foster et al., </a:t>
            </a:r>
            <a:r>
              <a:rPr lang="nl-NL" sz="2000" dirty="0" smtClean="0"/>
              <a:t>2005; Jones </a:t>
            </a:r>
            <a:r>
              <a:rPr lang="nl-NL" sz="2000" dirty="0"/>
              <a:t>et al., 2014; Larkin, 2015; Moran et al. </a:t>
            </a:r>
            <a:r>
              <a:rPr lang="nl-NL" sz="2000" dirty="0" smtClean="0"/>
              <a:t>2012)</a:t>
            </a:r>
          </a:p>
          <a:p>
            <a:r>
              <a:rPr lang="nl-NL" dirty="0" smtClean="0"/>
              <a:t>Hulp in het empoweren van de cliënt </a:t>
            </a:r>
            <a:r>
              <a:rPr lang="nl-NL" sz="2000" dirty="0" smtClean="0"/>
              <a:t>(</a:t>
            </a:r>
            <a:r>
              <a:rPr lang="nl-NL" sz="2000" dirty="0" err="1" smtClean="0"/>
              <a:t>Glendinning</a:t>
            </a:r>
            <a:r>
              <a:rPr lang="nl-NL" sz="2000" dirty="0" smtClean="0"/>
              <a:t> et al., 2015; Hamilton et al., 2017)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153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Negatieve uitkomstmaten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Administratieve </a:t>
            </a:r>
            <a:r>
              <a:rPr lang="nl-NL" dirty="0"/>
              <a:t>lasten </a:t>
            </a:r>
            <a:r>
              <a:rPr lang="nl-NL" sz="2000" dirty="0" smtClean="0"/>
              <a:t>(Hamilton </a:t>
            </a:r>
            <a:r>
              <a:rPr lang="nl-NL" sz="2000" dirty="0"/>
              <a:t>et al., 2017; Larkin, 2015; Manthorpe et al., 2015; Moran et al. 2012; Woolham et al., 2018)</a:t>
            </a:r>
            <a:endParaRPr lang="nl-NL" sz="2000" dirty="0" smtClean="0"/>
          </a:p>
          <a:p>
            <a:r>
              <a:rPr lang="nl-NL" dirty="0" smtClean="0"/>
              <a:t>Rekruteren, managen en behoud van professionals </a:t>
            </a:r>
            <a:r>
              <a:rPr lang="nl-NL" sz="2000" dirty="0" smtClean="0"/>
              <a:t>(</a:t>
            </a:r>
            <a:r>
              <a:rPr lang="nl-NL" sz="2000" dirty="0"/>
              <a:t>Caldwell &amp; Heller, 2003; Hamilton et al., 2017; Larkin, 2015; Manthorpe et al., </a:t>
            </a:r>
            <a:r>
              <a:rPr lang="nl-NL" sz="2000" dirty="0" smtClean="0"/>
              <a:t>2015</a:t>
            </a:r>
            <a:r>
              <a:rPr lang="nl-NL" sz="2000" dirty="0"/>
              <a:t>; Moran et al. 2012; Woolham et al., 2018)</a:t>
            </a:r>
            <a:endParaRPr lang="nl-NL" dirty="0" smtClean="0"/>
          </a:p>
          <a:p>
            <a:r>
              <a:rPr lang="nl-NL" dirty="0" smtClean="0"/>
              <a:t>Gevoel van verminderde </a:t>
            </a:r>
            <a:r>
              <a:rPr lang="nl-NL" dirty="0"/>
              <a:t>betrokkenheid </a:t>
            </a:r>
            <a:r>
              <a:rPr lang="nl-NL" sz="2000" dirty="0"/>
              <a:t>(Larkin, </a:t>
            </a:r>
            <a:r>
              <a:rPr lang="nl-NL" sz="2000" dirty="0" smtClean="0"/>
              <a:t>2015)</a:t>
            </a:r>
          </a:p>
          <a:p>
            <a:r>
              <a:rPr lang="nl-NL" dirty="0" smtClean="0"/>
              <a:t>Negatieve impact op </a:t>
            </a:r>
            <a:r>
              <a:rPr lang="nl-NL" dirty="0"/>
              <a:t>sociaal leven </a:t>
            </a:r>
            <a:r>
              <a:rPr lang="nl-NL" sz="2000" dirty="0"/>
              <a:t>(Moran et al. 2012; Woolham et al., </a:t>
            </a:r>
            <a:r>
              <a:rPr lang="nl-NL" sz="2000" dirty="0" smtClean="0"/>
              <a:t>2018)</a:t>
            </a:r>
            <a:endParaRPr lang="nl-NL" sz="2000" dirty="0"/>
          </a:p>
          <a:p>
            <a:r>
              <a:rPr lang="nl-NL" dirty="0" smtClean="0"/>
              <a:t>Vertrouwensband </a:t>
            </a:r>
            <a:r>
              <a:rPr lang="nl-NL" dirty="0"/>
              <a:t>professional </a:t>
            </a:r>
            <a:r>
              <a:rPr lang="nl-NL" sz="2000" dirty="0"/>
              <a:t>(Larkin, </a:t>
            </a:r>
            <a:r>
              <a:rPr lang="nl-NL" sz="2000" dirty="0" smtClean="0"/>
              <a:t>2015; Vinton, 2010)</a:t>
            </a: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306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Toekomstig Onderzoek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1366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Nood aan informatie </a:t>
            </a:r>
            <a:r>
              <a:rPr lang="nl-NL" sz="2200" dirty="0" smtClean="0"/>
              <a:t>(</a:t>
            </a:r>
            <a:r>
              <a:rPr lang="nl-NL" sz="2200" dirty="0" err="1" smtClean="0"/>
              <a:t>Broady</a:t>
            </a:r>
            <a:r>
              <a:rPr lang="nl-NL" sz="2200" dirty="0"/>
              <a:t>, 2014; Larkin, 2015; Manthorpe et al., 2015; Woolham et al., </a:t>
            </a:r>
            <a:r>
              <a:rPr lang="nl-NL" sz="2200" dirty="0" smtClean="0"/>
              <a:t>2018)</a:t>
            </a:r>
            <a:endParaRPr lang="nl-NL" sz="2200" dirty="0"/>
          </a:p>
          <a:p>
            <a:pPr marL="85725" indent="0">
              <a:buNone/>
            </a:pPr>
            <a:r>
              <a:rPr lang="nl-NL" dirty="0" smtClean="0"/>
              <a:t>						Bijstandsorganisaties</a:t>
            </a:r>
          </a:p>
          <a:p>
            <a:r>
              <a:rPr lang="nl-NL" dirty="0" smtClean="0"/>
              <a:t>Noodzakelijke competenties </a:t>
            </a:r>
            <a:r>
              <a:rPr lang="nl-NL" sz="2200" dirty="0" smtClean="0"/>
              <a:t>(</a:t>
            </a:r>
            <a:r>
              <a:rPr lang="da-DK" sz="2200" dirty="0" smtClean="0"/>
              <a:t>Caldwell </a:t>
            </a:r>
            <a:r>
              <a:rPr lang="da-DK" sz="2200" dirty="0"/>
              <a:t>&amp; Heller, 2003; Hamilton et al., 2017; Larkin, 2015; Manthorpe et al., 2015; Moran et al. 2012; Woolham et al., 2018</a:t>
            </a:r>
            <a:r>
              <a:rPr lang="da-DK" sz="2200" dirty="0" smtClean="0"/>
              <a:t>)</a:t>
            </a:r>
            <a:endParaRPr lang="nl-NL" sz="2200" dirty="0" smtClean="0"/>
          </a:p>
          <a:p>
            <a:r>
              <a:rPr lang="nl-NL" dirty="0" smtClean="0"/>
              <a:t>Onderzoek bij </a:t>
            </a:r>
            <a:r>
              <a:rPr lang="nl-NL" dirty="0"/>
              <a:t>minderheden </a:t>
            </a:r>
            <a:r>
              <a:rPr lang="nl-NL" sz="2200" dirty="0"/>
              <a:t>(Hamilton et al., </a:t>
            </a:r>
            <a:r>
              <a:rPr lang="nl-NL" sz="2200" dirty="0" smtClean="0"/>
              <a:t>2017)</a:t>
            </a:r>
          </a:p>
          <a:p>
            <a:r>
              <a:rPr lang="nl-NL" dirty="0" smtClean="0"/>
              <a:t>Referentiekaders/typologieën </a:t>
            </a:r>
            <a:r>
              <a:rPr lang="nl-NL" sz="2200" dirty="0" smtClean="0"/>
              <a:t>(</a:t>
            </a:r>
            <a:r>
              <a:rPr lang="nl-NL" sz="2200" dirty="0" err="1" smtClean="0"/>
              <a:t>Twigg</a:t>
            </a:r>
            <a:r>
              <a:rPr lang="nl-NL" sz="2200" dirty="0"/>
              <a:t>, 1989; </a:t>
            </a:r>
            <a:r>
              <a:rPr lang="nl-NL" sz="2200" dirty="0" err="1"/>
              <a:t>Twigg</a:t>
            </a:r>
            <a:r>
              <a:rPr lang="nl-NL" sz="2200" dirty="0"/>
              <a:t> &amp; </a:t>
            </a:r>
            <a:r>
              <a:rPr lang="nl-NL" sz="2200" dirty="0" err="1"/>
              <a:t>Atkin</a:t>
            </a:r>
            <a:r>
              <a:rPr lang="nl-NL" sz="2200" dirty="0"/>
              <a:t>, 1995</a:t>
            </a:r>
            <a:r>
              <a:rPr lang="nl-NL" sz="2200" dirty="0" smtClean="0"/>
              <a:t>)</a:t>
            </a:r>
          </a:p>
          <a:p>
            <a:r>
              <a:rPr lang="nl-NL" dirty="0" smtClean="0"/>
              <a:t>Gepaard </a:t>
            </a:r>
            <a:r>
              <a:rPr lang="nl-NL" dirty="0"/>
              <a:t>onderzoek </a:t>
            </a:r>
            <a:r>
              <a:rPr lang="nl-NL" sz="2200" dirty="0"/>
              <a:t>(</a:t>
            </a:r>
            <a:r>
              <a:rPr lang="nl-NL" sz="2200" dirty="0" err="1"/>
              <a:t>Glendinning</a:t>
            </a:r>
            <a:r>
              <a:rPr lang="nl-NL" sz="2200" dirty="0"/>
              <a:t> et al., </a:t>
            </a:r>
            <a:r>
              <a:rPr lang="nl-NL" sz="2200" dirty="0" smtClean="0"/>
              <a:t>2015)</a:t>
            </a:r>
          </a:p>
          <a:p>
            <a:pPr lvl="1"/>
            <a:r>
              <a:rPr lang="nl-NL" dirty="0" smtClean="0"/>
              <a:t>Case studie</a:t>
            </a:r>
          </a:p>
          <a:p>
            <a:r>
              <a:rPr lang="nl-NL" dirty="0" smtClean="0"/>
              <a:t>Lange termijn onderzoek </a:t>
            </a:r>
            <a:r>
              <a:rPr lang="nl-NL" sz="2000" dirty="0" smtClean="0"/>
              <a:t>(Torres et al., 2015)</a:t>
            </a: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22</a:t>
            </a:fld>
            <a:endParaRPr lang="nl-BE" noProof="0" dirty="0"/>
          </a:p>
        </p:txBody>
      </p:sp>
      <p:sp>
        <p:nvSpPr>
          <p:cNvPr id="5" name="Right Arrow 4"/>
          <p:cNvSpPr/>
          <p:nvPr/>
        </p:nvSpPr>
        <p:spPr>
          <a:xfrm>
            <a:off x="1502471" y="2057400"/>
            <a:ext cx="1800000" cy="5400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3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NL" sz="2400" dirty="0" err="1"/>
              <a:t>Ghent</a:t>
            </a:r>
            <a:r>
              <a:rPr lang="nl-NL" sz="2400" dirty="0"/>
              <a:t> University</a:t>
            </a:r>
            <a:br>
              <a:rPr lang="nl-NL" sz="2400" dirty="0"/>
            </a:br>
            <a:r>
              <a:rPr lang="nl-NL" sz="2400" dirty="0"/>
              <a:t>@</a:t>
            </a:r>
            <a:r>
              <a:rPr lang="nl-NL" sz="2400" dirty="0" err="1"/>
              <a:t>ugent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err="1"/>
              <a:t>Ghent</a:t>
            </a:r>
            <a:r>
              <a:rPr lang="nl-NL" sz="2400" dirty="0"/>
              <a:t> University</a:t>
            </a: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500" dirty="0" smtClean="0"/>
              <a:t>Eva Pattyn</a:t>
            </a:r>
            <a:br>
              <a:rPr lang="nl-BE" sz="3500" dirty="0" smtClean="0"/>
            </a:br>
            <a:r>
              <a:rPr lang="nl-BE" sz="3500" dirty="0"/>
              <a:t>Assistent en </a:t>
            </a:r>
            <a:r>
              <a:rPr lang="nl-BE" sz="3500" dirty="0" err="1" smtClean="0"/>
              <a:t>onderzoeksmedewerker</a:t>
            </a:r>
            <a:r>
              <a:rPr lang="nl-BE" dirty="0"/>
              <a:t/>
            </a:r>
            <a:br>
              <a:rPr lang="nl-BE" dirty="0"/>
            </a:br>
            <a:r>
              <a:rPr lang="nl-BE" cap="all" dirty="0"/>
              <a:t/>
            </a:r>
            <a:br>
              <a:rPr lang="nl-BE" cap="all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E	</a:t>
            </a:r>
            <a:r>
              <a:rPr lang="nl-BE" dirty="0" smtClean="0"/>
              <a:t>EvaLilie.Pattyn@ugent.be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T	+32 9 264 34 93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www.ugent.be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3175459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8" y="3592583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4117291"/>
            <a:ext cx="280417" cy="280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124" y="234303"/>
            <a:ext cx="3487214" cy="78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309" y="8336956"/>
            <a:ext cx="2286198" cy="93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751" y="8336956"/>
            <a:ext cx="2286198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9550" y="1275047"/>
            <a:ext cx="15699575" cy="6696000"/>
          </a:xfrm>
        </p:spPr>
        <p:txBody>
          <a:bodyPr/>
          <a:lstStyle/>
          <a:p>
            <a:r>
              <a:rPr lang="nl-NL" dirty="0" smtClean="0"/>
              <a:t>Achtergrond</a:t>
            </a:r>
          </a:p>
          <a:p>
            <a:r>
              <a:rPr lang="nl-NL" dirty="0" smtClean="0"/>
              <a:t>Vier referentiekaders/typologieën </a:t>
            </a:r>
            <a:r>
              <a:rPr lang="nl-NL" sz="2000" dirty="0" smtClean="0"/>
              <a:t>(Twigg, 1989; Twigg &amp; </a:t>
            </a:r>
            <a:r>
              <a:rPr lang="nl-NL" sz="2000" dirty="0" err="1" smtClean="0"/>
              <a:t>Atkin</a:t>
            </a:r>
            <a:r>
              <a:rPr lang="nl-NL" sz="2000" dirty="0" smtClean="0"/>
              <a:t>, 1995)</a:t>
            </a:r>
          </a:p>
          <a:p>
            <a:r>
              <a:rPr lang="nl-NL" dirty="0" smtClean="0"/>
              <a:t>Effecten van PVF op de mantelzorger</a:t>
            </a:r>
          </a:p>
          <a:p>
            <a:r>
              <a:rPr lang="nl-NL" dirty="0"/>
              <a:t>Toekomstig </a:t>
            </a:r>
            <a:r>
              <a:rPr lang="nl-NL" dirty="0" smtClean="0"/>
              <a:t>onderzoek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Achtergrond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2948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Reeds evidentie rond uitkomstmaten bij cliënten</a:t>
            </a:r>
          </a:p>
          <a:p>
            <a:pPr lvl="1"/>
            <a:r>
              <a:rPr lang="nl-NL" dirty="0" smtClean="0"/>
              <a:t>Cliënten met leerstoornissen </a:t>
            </a:r>
            <a:r>
              <a:rPr lang="nl-NL" sz="2000" dirty="0"/>
              <a:t>(</a:t>
            </a:r>
            <a:r>
              <a:rPr lang="nl-NL" sz="2000" dirty="0" err="1" smtClean="0"/>
              <a:t>Harkes</a:t>
            </a:r>
            <a:r>
              <a:rPr lang="nl-NL" sz="2000" dirty="0" smtClean="0"/>
              <a:t> et al., 2013</a:t>
            </a:r>
            <a:r>
              <a:rPr lang="en-US" sz="2000" dirty="0" smtClean="0"/>
              <a:t>)</a:t>
            </a:r>
            <a:endParaRPr lang="nl-NL" sz="2000" dirty="0" smtClean="0"/>
          </a:p>
          <a:p>
            <a:pPr lvl="1"/>
            <a:r>
              <a:rPr lang="nl-NL" dirty="0" smtClean="0"/>
              <a:t>Cliënten met een psychische problematiek </a:t>
            </a:r>
            <a:r>
              <a:rPr lang="nl-NL" sz="2000" dirty="0" smtClean="0"/>
              <a:t>(</a:t>
            </a:r>
            <a:r>
              <a:rPr lang="nl-NL" sz="2000" dirty="0" err="1"/>
              <a:t>Webber</a:t>
            </a:r>
            <a:r>
              <a:rPr lang="nl-NL" sz="2000" dirty="0"/>
              <a:t> et al</a:t>
            </a:r>
            <a:r>
              <a:rPr lang="nl-NL" sz="2000" dirty="0" smtClean="0"/>
              <a:t>., 2014)</a:t>
            </a:r>
          </a:p>
          <a:p>
            <a:pPr lvl="1"/>
            <a:r>
              <a:rPr lang="nl-NL" dirty="0" smtClean="0"/>
              <a:t>Oudere </a:t>
            </a:r>
            <a:r>
              <a:rPr lang="nl-NL" dirty="0"/>
              <a:t>cliënten </a:t>
            </a:r>
            <a:r>
              <a:rPr lang="nl-NL" sz="2000" dirty="0" smtClean="0"/>
              <a:t>(</a:t>
            </a:r>
            <a:r>
              <a:rPr lang="de-DE" sz="2000" dirty="0" smtClean="0"/>
              <a:t>Ottmann et al., 2013</a:t>
            </a:r>
            <a:r>
              <a:rPr lang="de-DE" sz="2000" dirty="0"/>
              <a:t>)</a:t>
            </a:r>
            <a:r>
              <a:rPr lang="de-DE" dirty="0"/>
              <a:t> </a:t>
            </a:r>
            <a:endParaRPr lang="nl-NL" sz="2000" dirty="0" smtClean="0"/>
          </a:p>
          <a:p>
            <a:r>
              <a:rPr lang="nl-NL" dirty="0" smtClean="0"/>
              <a:t>Onderzoek bij </a:t>
            </a:r>
            <a:r>
              <a:rPr lang="nl-NL" dirty="0"/>
              <a:t>zorgverleners </a:t>
            </a:r>
            <a:r>
              <a:rPr lang="nl-NL" sz="2000" dirty="0"/>
              <a:t>(</a:t>
            </a:r>
            <a:r>
              <a:rPr lang="nl-NL" sz="2000" dirty="0" err="1"/>
              <a:t>Sims</a:t>
            </a:r>
            <a:r>
              <a:rPr lang="nl-NL" sz="2000" dirty="0"/>
              <a:t> &amp; </a:t>
            </a:r>
            <a:r>
              <a:rPr lang="nl-NL" sz="2000" dirty="0" err="1"/>
              <a:t>Cabrita</a:t>
            </a:r>
            <a:r>
              <a:rPr lang="nl-NL" sz="2000" dirty="0"/>
              <a:t> </a:t>
            </a:r>
            <a:r>
              <a:rPr lang="nl-NL" sz="2000" dirty="0" err="1"/>
              <a:t>Gulyurtlu</a:t>
            </a:r>
            <a:r>
              <a:rPr lang="nl-NL" sz="2000" dirty="0"/>
              <a:t>, 2014)</a:t>
            </a:r>
            <a:endParaRPr lang="nl-NL" sz="2000" dirty="0" smtClean="0"/>
          </a:p>
          <a:p>
            <a:r>
              <a:rPr lang="nl-NL" dirty="0" smtClean="0"/>
              <a:t>Onderzoek impact op mantelzorgers eerder onderbelicht </a:t>
            </a:r>
            <a:r>
              <a:rPr lang="nl-NL" sz="2000" dirty="0" smtClean="0"/>
              <a:t>(Brooks et al</a:t>
            </a:r>
            <a:r>
              <a:rPr lang="nl-NL" sz="2000" dirty="0"/>
              <a:t>., 2017; Larkin</a:t>
            </a:r>
            <a:r>
              <a:rPr lang="nl-NL" sz="2000" dirty="0" smtClean="0"/>
              <a:t>, </a:t>
            </a:r>
            <a:r>
              <a:rPr lang="nl-NL" sz="2000" dirty="0"/>
              <a:t>2015; Woolham et al., 2018)</a:t>
            </a: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0564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Zorgrelatie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281778"/>
              </p:ext>
            </p:extLst>
          </p:nvPr>
        </p:nvGraphicFramePr>
        <p:xfrm>
          <a:off x="836613" y="1193800"/>
          <a:ext cx="15698787" cy="669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6036218"/>
              </p:ext>
            </p:extLst>
          </p:nvPr>
        </p:nvGraphicFramePr>
        <p:xfrm>
          <a:off x="2608729" y="1023761"/>
          <a:ext cx="11840167" cy="816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7962759" y="3027394"/>
            <a:ext cx="1440000" cy="432000"/>
          </a:xfrm>
          <a:prstGeom prst="left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Left-Right Arrow 7"/>
          <p:cNvSpPr/>
          <p:nvPr/>
        </p:nvSpPr>
        <p:spPr>
          <a:xfrm rot="-7440000">
            <a:off x="5871658" y="5510209"/>
            <a:ext cx="1440000" cy="432000"/>
          </a:xfrm>
          <a:prstGeom prst="left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Left-Right Arrow 8"/>
          <p:cNvSpPr/>
          <p:nvPr/>
        </p:nvSpPr>
        <p:spPr>
          <a:xfrm rot="-2820000">
            <a:off x="10091123" y="5606927"/>
            <a:ext cx="1440000" cy="432000"/>
          </a:xfrm>
          <a:prstGeom prst="left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2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Artikels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Voornamelijk </a:t>
            </a:r>
            <a:r>
              <a:rPr lang="nl-NL" dirty="0"/>
              <a:t>evidentie uit </a:t>
            </a:r>
            <a:r>
              <a:rPr lang="nl-NL" dirty="0" smtClean="0"/>
              <a:t>VK</a:t>
            </a:r>
          </a:p>
          <a:p>
            <a:r>
              <a:rPr lang="nl-NL" dirty="0" smtClean="0"/>
              <a:t>Voornamelijk onbetaalde </a:t>
            </a:r>
            <a:r>
              <a:rPr lang="nl-NL" dirty="0"/>
              <a:t>mantelzorgers </a:t>
            </a:r>
            <a:r>
              <a:rPr lang="nl-NL" sz="2000" dirty="0"/>
              <a:t>(Jones et al., </a:t>
            </a:r>
            <a:r>
              <a:rPr lang="nl-NL" sz="2000" dirty="0" smtClean="0"/>
              <a:t>2014)</a:t>
            </a:r>
          </a:p>
          <a:p>
            <a:r>
              <a:rPr lang="nl-NL" dirty="0" smtClean="0"/>
              <a:t>Relatie </a:t>
            </a:r>
            <a:r>
              <a:rPr lang="nl-NL" dirty="0"/>
              <a:t>tussen mantelzorger en professionele </a:t>
            </a:r>
            <a:r>
              <a:rPr lang="nl-NL" dirty="0" smtClean="0"/>
              <a:t>hulpverlener</a:t>
            </a:r>
          </a:p>
          <a:p>
            <a:pPr lvl="1"/>
            <a:r>
              <a:rPr lang="nl-NL" dirty="0" smtClean="0"/>
              <a:t>Wetgeving</a:t>
            </a:r>
            <a:endParaRPr lang="nl-NL" dirty="0"/>
          </a:p>
          <a:p>
            <a:r>
              <a:rPr lang="nl-NL" dirty="0" smtClean="0"/>
              <a:t>Relatie tussen mantelzorger en cliënt</a:t>
            </a:r>
          </a:p>
          <a:p>
            <a:r>
              <a:rPr lang="nl-NL" dirty="0" smtClean="0"/>
              <a:t>Uitkomstmaten bij mantelzorgers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1231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Wetgeving VK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 afzonderlijke ontwikkelingen in VK </a:t>
            </a:r>
            <a:r>
              <a:rPr lang="nl-NL" sz="2000" dirty="0" smtClean="0"/>
              <a:t>(Brooks et al,, 2017)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ersoonsgerichte agenda</a:t>
            </a:r>
          </a:p>
          <a:p>
            <a:pPr lvl="1"/>
            <a:r>
              <a:rPr lang="nl-NL" dirty="0" smtClean="0"/>
              <a:t>Rechten van de mantelzorger</a:t>
            </a:r>
          </a:p>
          <a:p>
            <a:r>
              <a:rPr lang="nl-NL" dirty="0" smtClean="0"/>
              <a:t>Staan naast elkaar</a:t>
            </a:r>
          </a:p>
          <a:p>
            <a:r>
              <a:rPr lang="nl-NL" dirty="0" smtClean="0"/>
              <a:t>Onderzoek in de praktijk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4526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Vier referentiekaders/ typologieën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161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e-NL-GE_1_0_13.potx" id="{CDC8038A-22BC-48F8-87C1-EF5D932E5841}" vid="{9B268255-BBCE-4B5A-A96F-7BD39E86B4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Powerpoint_UGent_NL_GE</Template>
  <TotalTime>2002</TotalTime>
  <Words>620</Words>
  <Application>Microsoft Office PowerPoint</Application>
  <PresentationFormat>Aangepast</PresentationFormat>
  <Paragraphs>114</Paragraphs>
  <Slides>23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 Theme</vt:lpstr>
      <vt:lpstr>Effecten van PVF op het (in)formele netwerk van de cliënt</vt:lpstr>
      <vt:lpstr>Inhoud</vt:lpstr>
      <vt:lpstr>Inhoud</vt:lpstr>
      <vt:lpstr>Achtergrond</vt:lpstr>
      <vt:lpstr>Achtergrond</vt:lpstr>
      <vt:lpstr>Zorgrelatie</vt:lpstr>
      <vt:lpstr>Artikels</vt:lpstr>
      <vt:lpstr>Wetgeving VK</vt:lpstr>
      <vt:lpstr>Vier referentiekaders/ typologieën</vt:lpstr>
      <vt:lpstr>De ambigue positie van de mantelzorg</vt:lpstr>
      <vt:lpstr>As a resource</vt:lpstr>
      <vt:lpstr>As a co-worker</vt:lpstr>
      <vt:lpstr>As a CO-CLIËnt</vt:lpstr>
      <vt:lpstr>superseded carer</vt:lpstr>
      <vt:lpstr>Welke rol komt het meeste voor?</vt:lpstr>
      <vt:lpstr>Welke rol komt het meeste voor?</vt:lpstr>
      <vt:lpstr>Types van mantelzorgers</vt:lpstr>
      <vt:lpstr>Effecten van PVF op de mantelzorger</vt:lpstr>
      <vt:lpstr>Positieve Uitkomstmaten</vt:lpstr>
      <vt:lpstr>Negatieve uitkomstmaten</vt:lpstr>
      <vt:lpstr>Toekomstig Onderzoek </vt:lpstr>
      <vt:lpstr>Conclusie</vt:lpstr>
      <vt:lpstr>Eva Pattyn Assistent en onderzoeksmedewerker   E EvaLilie.Pattyn@ugent.be T +32 9 264 34 93   www.ugent.be  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Pattyn</dc:creator>
  <cp:lastModifiedBy>ixv</cp:lastModifiedBy>
  <cp:revision>134</cp:revision>
  <dcterms:created xsi:type="dcterms:W3CDTF">2018-05-02T13:08:09Z</dcterms:created>
  <dcterms:modified xsi:type="dcterms:W3CDTF">2018-05-28T12:10:40Z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</Properties>
</file>