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84" r:id="rId4"/>
    <p:sldMasterId id="2147483678" r:id="rId5"/>
    <p:sldMasterId id="2147483680" r:id="rId6"/>
  </p:sldMasterIdLst>
  <p:notesMasterIdLst>
    <p:notesMasterId r:id="rId75"/>
  </p:notesMasterIdLst>
  <p:handoutMasterIdLst>
    <p:handoutMasterId r:id="rId76"/>
  </p:handoutMasterIdLst>
  <p:sldIdLst>
    <p:sldId id="306" r:id="rId7"/>
    <p:sldId id="319" r:id="rId8"/>
    <p:sldId id="320" r:id="rId9"/>
    <p:sldId id="321" r:id="rId10"/>
    <p:sldId id="307" r:id="rId11"/>
    <p:sldId id="256" r:id="rId12"/>
    <p:sldId id="257" r:id="rId13"/>
    <p:sldId id="344" r:id="rId14"/>
    <p:sldId id="272" r:id="rId15"/>
    <p:sldId id="262" r:id="rId16"/>
    <p:sldId id="264" r:id="rId17"/>
    <p:sldId id="266" r:id="rId18"/>
    <p:sldId id="267" r:id="rId19"/>
    <p:sldId id="274" r:id="rId20"/>
    <p:sldId id="275" r:id="rId21"/>
    <p:sldId id="276" r:id="rId22"/>
    <p:sldId id="277" r:id="rId23"/>
    <p:sldId id="345" r:id="rId24"/>
    <p:sldId id="289" r:id="rId25"/>
    <p:sldId id="270" r:id="rId26"/>
    <p:sldId id="290" r:id="rId27"/>
    <p:sldId id="279" r:id="rId28"/>
    <p:sldId id="291" r:id="rId29"/>
    <p:sldId id="280" r:id="rId30"/>
    <p:sldId id="292" r:id="rId31"/>
    <p:sldId id="281" r:id="rId32"/>
    <p:sldId id="293" r:id="rId33"/>
    <p:sldId id="282" r:id="rId34"/>
    <p:sldId id="294" r:id="rId35"/>
    <p:sldId id="283" r:id="rId36"/>
    <p:sldId id="295" r:id="rId37"/>
    <p:sldId id="284" r:id="rId38"/>
    <p:sldId id="273" r:id="rId39"/>
    <p:sldId id="322" r:id="rId40"/>
    <p:sldId id="285" r:id="rId41"/>
    <p:sldId id="287" r:id="rId42"/>
    <p:sldId id="288" r:id="rId43"/>
    <p:sldId id="296" r:id="rId44"/>
    <p:sldId id="297" r:id="rId45"/>
    <p:sldId id="330" r:id="rId46"/>
    <p:sldId id="346" r:id="rId47"/>
    <p:sldId id="298" r:id="rId48"/>
    <p:sldId id="308" r:id="rId49"/>
    <p:sldId id="300" r:id="rId50"/>
    <p:sldId id="301" r:id="rId51"/>
    <p:sldId id="302" r:id="rId52"/>
    <p:sldId id="303" r:id="rId53"/>
    <p:sldId id="304" r:id="rId54"/>
    <p:sldId id="305" r:id="rId55"/>
    <p:sldId id="309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23" r:id="rId68"/>
    <p:sldId id="328" r:id="rId69"/>
    <p:sldId id="329" r:id="rId70"/>
    <p:sldId id="331" r:id="rId71"/>
    <p:sldId id="332" r:id="rId72"/>
    <p:sldId id="327" r:id="rId73"/>
    <p:sldId id="318" r:id="rId74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F"/>
    <a:srgbClr val="004D5C"/>
    <a:srgbClr val="ECECEC"/>
    <a:srgbClr val="32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9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89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C225B-D921-4278-BBCF-8EA14E193D54}" type="datetimeFigureOut">
              <a:rPr lang="nl-BE" smtClean="0"/>
              <a:t>12/04/2017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F619-3E19-4837-83D9-EA809B9B05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0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F619-3E19-4837-83D9-EA809B9B050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276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F619-3E19-4837-83D9-EA809B9B0503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3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55776" y="3795886"/>
            <a:ext cx="6548264" cy="648072"/>
          </a:xfrm>
          <a:prstGeom prst="rect">
            <a:avLst/>
          </a:prstGeom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TITEL (IN HOOFDLETTERS)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515966"/>
            <a:ext cx="6544816" cy="5760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ONDERTITEL (IN HOOFDLETTERS)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173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55776" y="3795886"/>
            <a:ext cx="6548264" cy="648072"/>
          </a:xfrm>
          <a:prstGeom prst="rect">
            <a:avLst/>
          </a:prstGeom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TITEL (IN HOOFDLETTERS)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515966"/>
            <a:ext cx="6544816" cy="5760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ONDERTITEL (IN HOOFDLETTERS)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805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7999" y="4140000"/>
            <a:ext cx="5040000" cy="7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TIK HIER JE 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39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7999" y="4140000"/>
            <a:ext cx="5040000" cy="7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TIK HIER JE 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535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8000" y="4140000"/>
            <a:ext cx="5040000" cy="7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TIK HIER JE 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769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8000" y="4140000"/>
            <a:ext cx="5040000" cy="7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TIK HIER JE 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888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ME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88000" y="4140000"/>
            <a:ext cx="5040000" cy="7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2000" b="1"/>
            </a:lvl1pPr>
          </a:lstStyle>
          <a:p>
            <a:r>
              <a:rPr lang="nl-NL" dirty="0" smtClean="0"/>
              <a:t>TITEL HOOFDSTUK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20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784976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TITEL SLIDE (IN HOOFDLETTERS)</a:t>
            </a:r>
            <a:br>
              <a:rPr lang="nl-NL" dirty="0" smtClean="0"/>
            </a:br>
            <a:r>
              <a:rPr lang="nl-NL" dirty="0" smtClean="0"/>
              <a:t>ONDERTITEL (in zwart, 18 </a:t>
            </a:r>
            <a:r>
              <a:rPr lang="nl-NL" dirty="0" err="1" smtClean="0"/>
              <a:t>pt</a:t>
            </a:r>
            <a:r>
              <a:rPr lang="nl-NL" dirty="0" smtClean="0"/>
              <a:t> groot: gaat niet automatisch)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7504" y="1121891"/>
            <a:ext cx="8784976" cy="3394075"/>
          </a:xfrm>
          <a:prstGeom prst="rect">
            <a:avLst/>
          </a:prstGeom>
        </p:spPr>
        <p:txBody>
          <a:bodyPr/>
          <a:lstStyle>
            <a:lvl1pPr marL="269875" indent="-182563">
              <a:buClr>
                <a:srgbClr val="004D5C"/>
              </a:buClr>
              <a:defRPr sz="2000" baseline="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7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7504" y="1121891"/>
            <a:ext cx="8784976" cy="3394075"/>
          </a:xfrm>
          <a:prstGeom prst="rect">
            <a:avLst/>
          </a:prstGeom>
        </p:spPr>
        <p:txBody>
          <a:bodyPr/>
          <a:lstStyle>
            <a:lvl1pPr marL="269875" indent="-182563">
              <a:buClr>
                <a:srgbClr val="004D5C"/>
              </a:buClr>
              <a:defRPr sz="2000" baseline="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784976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85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7504" y="1121891"/>
            <a:ext cx="8784976" cy="3394075"/>
          </a:xfrm>
          <a:prstGeom prst="rect">
            <a:avLst/>
          </a:prstGeom>
        </p:spPr>
        <p:txBody>
          <a:bodyPr/>
          <a:lstStyle>
            <a:lvl1pPr marL="269875" indent="-182563">
              <a:buClr>
                <a:srgbClr val="004D5C"/>
              </a:buClr>
              <a:defRPr sz="2000" baseline="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784976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627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784976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TITEL SLIDE (IN HOOFDLETTERS)</a:t>
            </a:r>
            <a:br>
              <a:rPr lang="nl-NL" dirty="0" smtClean="0"/>
            </a:br>
            <a:r>
              <a:rPr lang="nl-NL" dirty="0" smtClean="0"/>
              <a:t>ONDERTITEL (in zwart, 18 </a:t>
            </a:r>
            <a:r>
              <a:rPr lang="nl-NL" dirty="0" err="1" smtClean="0"/>
              <a:t>pt</a:t>
            </a:r>
            <a:r>
              <a:rPr lang="nl-NL" dirty="0" smtClean="0"/>
              <a:t> groot: gaat niet automatisch)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7504" y="1121891"/>
            <a:ext cx="8784976" cy="3394075"/>
          </a:xfrm>
          <a:prstGeom prst="rect">
            <a:avLst/>
          </a:prstGeom>
        </p:spPr>
        <p:txBody>
          <a:bodyPr/>
          <a:lstStyle>
            <a:lvl1pPr marL="269875" indent="-182563">
              <a:buClr>
                <a:srgbClr val="004D5C"/>
              </a:buClr>
              <a:defRPr sz="2000" baseline="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420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8000" y="1120717"/>
            <a:ext cx="4247976" cy="3394075"/>
          </a:xfrm>
          <a:prstGeom prst="rect">
            <a:avLst/>
          </a:prstGeom>
        </p:spPr>
        <p:txBody>
          <a:bodyPr/>
          <a:lstStyle>
            <a:lvl1pPr marL="269875" indent="-182563">
              <a:buClr>
                <a:srgbClr val="004D5C"/>
              </a:buClr>
              <a:defRPr sz="2000" baseline="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Eerste 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4008" y="1121891"/>
            <a:ext cx="4326632" cy="339407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4D5C"/>
              </a:buClr>
              <a:buFont typeface="Arial" panose="020B0604020202020204" pitchFamily="34" charset="0"/>
              <a:buChar char="•"/>
              <a:defRPr sz="2000"/>
            </a:lvl1pPr>
            <a:lvl2pPr marL="627063" indent="-169863">
              <a:buClr>
                <a:srgbClr val="004D5C"/>
              </a:buClr>
              <a:buFont typeface="Arial" panose="020B0604020202020204" pitchFamily="34" charset="0"/>
              <a:buChar char="•"/>
              <a:defRPr sz="1800"/>
            </a:lvl2pPr>
            <a:lvl3pPr marL="1077913" indent="-163513">
              <a:buClr>
                <a:srgbClr val="004D5C"/>
              </a:buClr>
              <a:defRPr sz="1600"/>
            </a:lvl3pPr>
            <a:lvl4pPr marL="1522413" indent="-15081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4pPr>
            <a:lvl5pPr marL="1973263" indent="-144463">
              <a:buClr>
                <a:srgbClr val="004D5C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856984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TITEL SLIDE (IN HOOFDLETTERS)</a:t>
            </a:r>
            <a:br>
              <a:rPr lang="nl-NL" dirty="0" smtClean="0"/>
            </a:br>
            <a:r>
              <a:rPr lang="nl-NL" dirty="0" smtClean="0"/>
              <a:t>ONDERTITEL (in zwart, 18 </a:t>
            </a:r>
            <a:r>
              <a:rPr lang="nl-NL" dirty="0" err="1" smtClean="0"/>
              <a:t>pt</a:t>
            </a:r>
            <a:r>
              <a:rPr lang="nl-NL" dirty="0" smtClean="0"/>
              <a:t> groot: gaat niet automatisch)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498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23478"/>
            <a:ext cx="8856984" cy="720080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004D5C"/>
                </a:solidFill>
              </a:defRPr>
            </a:lvl1pPr>
          </a:lstStyle>
          <a:p>
            <a:r>
              <a:rPr lang="nl-NL" dirty="0" smtClean="0"/>
              <a:t>TITEL SLIDE (IN HOOFDLETTERS)</a:t>
            </a:r>
            <a:br>
              <a:rPr lang="nl-NL" dirty="0" smtClean="0"/>
            </a:br>
            <a:r>
              <a:rPr lang="nl-NL" dirty="0" smtClean="0"/>
              <a:t>ONDERTITEL (in zwart, 18 </a:t>
            </a:r>
            <a:r>
              <a:rPr lang="nl-NL" dirty="0" err="1" smtClean="0"/>
              <a:t>pt</a:t>
            </a:r>
            <a:r>
              <a:rPr lang="nl-NL" dirty="0" smtClean="0"/>
              <a:t> groot: gaat niet automatisch)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457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_sllide_me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0825" y="0"/>
            <a:ext cx="7417519" cy="62753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 i="0">
                <a:solidFill>
                  <a:srgbClr val="E5007F"/>
                </a:solidFill>
                <a:latin typeface="+mn-lt"/>
                <a:ea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r>
              <a:rPr lang="nl-BE" dirty="0" smtClean="0"/>
              <a:t>TITEL SLIDE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D1DFF5-FA48-441E-B28F-CDEF6EC297A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898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7" y="3939903"/>
            <a:ext cx="1799823" cy="963308"/>
          </a:xfrm>
          <a:prstGeom prst="rect">
            <a:avLst/>
          </a:prstGeom>
        </p:spPr>
      </p:pic>
      <p:cxnSp>
        <p:nvCxnSpPr>
          <p:cNvPr id="12" name="직선 연결선 3"/>
          <p:cNvCxnSpPr/>
          <p:nvPr/>
        </p:nvCxnSpPr>
        <p:spPr>
          <a:xfrm>
            <a:off x="2332673" y="3813892"/>
            <a:ext cx="0" cy="116332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0538"/>
            <a:ext cx="9144000" cy="100811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587974"/>
            <a:ext cx="785664" cy="3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7" r:id="rId2"/>
    <p:sldLayoutId id="2147483659" r:id="rId3"/>
    <p:sldLayoutId id="2147483666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" y="-20538"/>
            <a:ext cx="9139852" cy="53903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85664" cy="3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2520" cy="6168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85664" cy="3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85664" cy="3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3769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85664" cy="3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483768" y="4083918"/>
            <a:ext cx="6548264" cy="648072"/>
          </a:xfrm>
        </p:spPr>
        <p:txBody>
          <a:bodyPr/>
          <a:lstStyle/>
          <a:p>
            <a:r>
              <a:rPr lang="nl-BE" dirty="0" smtClean="0"/>
              <a:t>INFOSESSIE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70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39552" y="939373"/>
            <a:ext cx="789697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575756"/>
                </a:solidFill>
              </a:rPr>
              <a:t>Bepalen punten residentiële afdeling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Basis personeelspunten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Vermeerderd met punten occasionele en structurele thuiszitters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Verminderd met punten ODB unit, tehuizen geïnterneerden en kortverblijf</a:t>
            </a:r>
          </a:p>
          <a:p>
            <a:pPr lvl="1"/>
            <a:endParaRPr lang="nl-BE" dirty="0" err="1" smtClean="0">
              <a:solidFill>
                <a:srgbClr val="57575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04522"/>
              </p:ext>
            </p:extLst>
          </p:nvPr>
        </p:nvGraphicFramePr>
        <p:xfrm>
          <a:off x="539552" y="2643758"/>
          <a:ext cx="4968552" cy="2049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2 000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Occ</a:t>
                      </a:r>
                      <a:r>
                        <a:rPr lang="nl-NL" sz="1400" dirty="0" smtClean="0"/>
                        <a:t>.</a:t>
                      </a:r>
                      <a:r>
                        <a:rPr lang="nl-NL" sz="1400" baseline="0" dirty="0" smtClean="0"/>
                        <a:t> en </a:t>
                      </a:r>
                      <a:r>
                        <a:rPr lang="nl-NL" sz="1400" baseline="0" dirty="0" err="1" smtClean="0"/>
                        <a:t>struct</a:t>
                      </a:r>
                      <a:r>
                        <a:rPr lang="nl-NL" sz="1400" baseline="0" dirty="0" smtClean="0"/>
                        <a:t>. thuiszitters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ptn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ODB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n.v.t.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Geïnterneerden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ptn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b="0" dirty="0" smtClean="0"/>
                        <a:t>Kort</a:t>
                      </a:r>
                      <a:r>
                        <a:rPr lang="nl-NL" sz="1400" b="0" baseline="0" dirty="0" smtClean="0"/>
                        <a:t>verblijf</a:t>
                      </a:r>
                      <a:endParaRPr lang="nl-BE" sz="1400" b="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dirty="0" smtClean="0"/>
                        <a:t>50 </a:t>
                      </a:r>
                      <a:r>
                        <a:rPr lang="nl-NL" sz="1400" b="0" dirty="0" err="1" smtClean="0"/>
                        <a:t>ptn</a:t>
                      </a:r>
                      <a:endParaRPr lang="nl-BE" sz="1400" b="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Subtotaal</a:t>
                      </a:r>
                      <a:endParaRPr lang="nl-BE" sz="1400" b="1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1910 </a:t>
                      </a:r>
                      <a:r>
                        <a:rPr lang="nl-BE" sz="1400" b="1" dirty="0" err="1" smtClean="0"/>
                        <a:t>ptn</a:t>
                      </a:r>
                      <a:endParaRPr lang="nl-BE" sz="1400" b="1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539552" y="2211710"/>
            <a:ext cx="122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Voorbeeld:</a:t>
            </a:r>
            <a:endParaRPr lang="nl-NL" i="1" dirty="0" smtClean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08996"/>
              </p:ext>
            </p:extLst>
          </p:nvPr>
        </p:nvGraphicFramePr>
        <p:xfrm>
          <a:off x="611560" y="2557646"/>
          <a:ext cx="4392488" cy="11688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78951"/>
                <a:gridCol w="2413537"/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Residentiële afdeling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1 910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Forfait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3,325% = 64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ptn</a:t>
                      </a:r>
                      <a:endParaRPr lang="nl-BE" sz="14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Subtotaal</a:t>
                      </a:r>
                      <a:endParaRPr lang="nl-BE" sz="1400" b="1" dirty="0" smtClean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baseline="0" dirty="0" smtClean="0"/>
                        <a:t>1974 </a:t>
                      </a:r>
                      <a:r>
                        <a:rPr lang="nl-NL" sz="1400" b="1" baseline="0" dirty="0" err="1" smtClean="0"/>
                        <a:t>ptn</a:t>
                      </a:r>
                      <a:endParaRPr lang="nl-BE" sz="1400" b="1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67544" y="1986394"/>
            <a:ext cx="269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Voorbeeld: FAM </a:t>
            </a:r>
            <a:r>
              <a:rPr lang="nl-NL" i="1" dirty="0" smtClean="0">
                <a:solidFill>
                  <a:srgbClr val="575756"/>
                </a:solidFill>
              </a:rPr>
              <a:t>Voorbeeld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7544" y="1000348"/>
            <a:ext cx="860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P</a:t>
            </a:r>
            <a:r>
              <a:rPr lang="nl-NL" dirty="0" smtClean="0">
                <a:solidFill>
                  <a:srgbClr val="575756"/>
                </a:solidFill>
              </a:rPr>
              <a:t>unten residentiële afdeling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Vermeerderd met </a:t>
            </a:r>
            <a:r>
              <a:rPr lang="nl-NL" u="sng" dirty="0" smtClean="0">
                <a:solidFill>
                  <a:srgbClr val="575756"/>
                </a:solidFill>
              </a:rPr>
              <a:t>werkgeversforfait (3,325% 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Vervat in 25,35%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3659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475691" y="1094422"/>
            <a:ext cx="856080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575756"/>
                </a:solidFill>
              </a:rPr>
              <a:t>Werkingsmiddelen residentiële afdeling worden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Vermeerderd met remgelden, bedragen BVBA, dagbesteding, upgrading klasse 1, </a:t>
            </a:r>
          </a:p>
          <a:p>
            <a:pPr lvl="1"/>
            <a:r>
              <a:rPr lang="nl-NL" dirty="0" smtClean="0">
                <a:solidFill>
                  <a:srgbClr val="575756"/>
                </a:solidFill>
              </a:rPr>
              <a:t>Interne staatshervorming, </a:t>
            </a:r>
            <a:r>
              <a:rPr lang="nl-NL" dirty="0" err="1" smtClean="0">
                <a:solidFill>
                  <a:srgbClr val="575756"/>
                </a:solidFill>
              </a:rPr>
              <a:t>gesco</a:t>
            </a:r>
            <a:r>
              <a:rPr lang="nl-NL" dirty="0" smtClean="0">
                <a:solidFill>
                  <a:srgbClr val="575756"/>
                </a:solidFill>
              </a:rPr>
              <a:t> projecten, vervoer en socioculturele toelage</a:t>
            </a:r>
          </a:p>
          <a:p>
            <a:pPr lvl="1"/>
            <a:endParaRPr lang="nl-NL" dirty="0" smtClean="0">
              <a:solidFill>
                <a:srgbClr val="575756"/>
              </a:solidFill>
            </a:endParaRPr>
          </a:p>
          <a:p>
            <a:pPr lvl="2"/>
            <a:r>
              <a:rPr lang="nl-NL" u="sng" dirty="0" smtClean="0">
                <a:solidFill>
                  <a:srgbClr val="575756"/>
                </a:solidFill>
              </a:rPr>
              <a:t>Opgelet: indien binnen SE ook MFC </a:t>
            </a:r>
          </a:p>
          <a:p>
            <a:pPr lvl="2"/>
            <a:r>
              <a:rPr lang="nl-NL" u="sng" dirty="0" smtClean="0">
                <a:solidFill>
                  <a:srgbClr val="575756"/>
                </a:solidFill>
                <a:sym typeface="Wingdings" panose="05000000000000000000" pitchFamily="2" charset="2"/>
              </a:rPr>
              <a:t>remgeld, bedragen BVBA, dagbesteding en upgrading bij MFC</a:t>
            </a:r>
            <a:endParaRPr lang="nl-NL" u="sng" dirty="0">
              <a:solidFill>
                <a:srgbClr val="575756"/>
              </a:solidFill>
            </a:endParaRPr>
          </a:p>
          <a:p>
            <a:pPr lvl="1"/>
            <a:endParaRPr lang="nl-NL" dirty="0" smtClean="0">
              <a:solidFill>
                <a:srgbClr val="575756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Verminderd met werking ODB unit, tehuizen geïnterneerden en kortverblijf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BE" dirty="0" err="1" smtClean="0">
              <a:solidFill>
                <a:srgbClr val="57575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41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0"/>
            <a:ext cx="7417519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13</a:t>
            </a:fld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17653"/>
              </p:ext>
            </p:extLst>
          </p:nvPr>
        </p:nvGraphicFramePr>
        <p:xfrm>
          <a:off x="611560" y="1131590"/>
          <a:ext cx="4968552" cy="37611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Residentiële afdeling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Werkingsmiddelen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250</a:t>
                      </a:r>
                      <a:r>
                        <a:rPr lang="nl-NL" sz="1100" baseline="0" dirty="0" smtClean="0"/>
                        <a:t> 000</a:t>
                      </a:r>
                      <a:r>
                        <a:rPr lang="nl-NL" sz="1100" dirty="0" smtClean="0"/>
                        <a:t> euro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Remgeld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1 000 euro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BVBA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n.v.t.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Dagbesteding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/>
                        <a:t>n.v.t.</a:t>
                      </a:r>
                      <a:endParaRPr lang="nl-BE" sz="1100" dirty="0" smtClean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Upgrading</a:t>
                      </a:r>
                      <a:r>
                        <a:rPr lang="nl-NL" sz="1100" baseline="0" dirty="0" smtClean="0"/>
                        <a:t> klasse 1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/>
                        <a:t>n.v.t.</a:t>
                      </a:r>
                      <a:endParaRPr lang="nl-BE" sz="1100" dirty="0" smtClean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Interne staatshervorming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2</a:t>
                      </a:r>
                      <a:r>
                        <a:rPr lang="nl-NL" sz="1100" baseline="0" dirty="0" smtClean="0"/>
                        <a:t> 000 euro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err="1" smtClean="0"/>
                        <a:t>Gesco</a:t>
                      </a:r>
                      <a:r>
                        <a:rPr lang="nl-NL" sz="1100" dirty="0" smtClean="0"/>
                        <a:t> 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n.v.t.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Werking ODB en </a:t>
                      </a:r>
                      <a:r>
                        <a:rPr lang="nl-NL" sz="1100" dirty="0" err="1" smtClean="0"/>
                        <a:t>geïnt</a:t>
                      </a:r>
                      <a:r>
                        <a:rPr lang="nl-NL" sz="1100" dirty="0" smtClean="0"/>
                        <a:t>.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4</a:t>
                      </a:r>
                      <a:r>
                        <a:rPr lang="nl-NL" sz="1100" baseline="0" dirty="0" smtClean="0"/>
                        <a:t> 000 euro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Werking</a:t>
                      </a:r>
                      <a:r>
                        <a:rPr lang="nl-NL" sz="1100" baseline="0" dirty="0" smtClean="0"/>
                        <a:t> kortverblijf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/>
                        <a:t>3 000 euro</a:t>
                      </a:r>
                      <a:endParaRPr lang="nl-BE" sz="110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b="0" dirty="0" smtClean="0"/>
                        <a:t>Vervoer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 smtClean="0"/>
                        <a:t>1 000 euro</a:t>
                      </a:r>
                      <a:endParaRPr lang="nl-BE" sz="1100" b="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100" b="0" dirty="0" err="1" smtClean="0"/>
                        <a:t>Socio</a:t>
                      </a:r>
                      <a:endParaRPr lang="nl-BE" sz="1100" b="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 smtClean="0"/>
                        <a:t>n.v.t.</a:t>
                      </a:r>
                      <a:endParaRPr lang="nl-BE" sz="1100" b="0" dirty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dirty="0" smtClean="0"/>
                        <a:t>Subtotaal</a:t>
                      </a:r>
                      <a:endParaRPr lang="nl-BE" sz="1100" b="1" dirty="0" smtClean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dirty="0" smtClean="0"/>
                        <a:t>247 000 euro</a:t>
                      </a:r>
                      <a:endParaRPr lang="nl-BE" sz="1100" b="1" dirty="0" smtClean="0"/>
                    </a:p>
                  </a:txBody>
                  <a:tcPr marT="34290" marB="34290"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6245"/>
              </p:ext>
            </p:extLst>
          </p:nvPr>
        </p:nvGraphicFramePr>
        <p:xfrm>
          <a:off x="395536" y="1131590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1974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Werkingsmiddelen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247</a:t>
                      </a:r>
                      <a:r>
                        <a:rPr lang="nl-NL" sz="1400" baseline="0" dirty="0" smtClean="0"/>
                        <a:t> 000</a:t>
                      </a:r>
                      <a:r>
                        <a:rPr lang="nl-NL" sz="1400" dirty="0" smtClean="0"/>
                        <a:t>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335190" y="2211710"/>
            <a:ext cx="348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Werkingsmiddelen omzetten in </a:t>
            </a:r>
            <a:r>
              <a:rPr lang="nl-NL" dirty="0" err="1" smtClean="0">
                <a:solidFill>
                  <a:srgbClr val="575756"/>
                </a:solidFill>
              </a:rPr>
              <a:t>ptn</a:t>
            </a:r>
            <a:endParaRPr lang="nl-NL" dirty="0" smtClean="0">
              <a:solidFill>
                <a:srgbClr val="575756"/>
              </a:solidFill>
            </a:endParaRPr>
          </a:p>
          <a:p>
            <a:pPr algn="ctr"/>
            <a:r>
              <a:rPr lang="nl-NL" dirty="0">
                <a:solidFill>
                  <a:srgbClr val="575756"/>
                </a:solidFill>
              </a:rPr>
              <a:t>d</a:t>
            </a:r>
            <a:r>
              <a:rPr lang="nl-NL" dirty="0" smtClean="0">
                <a:solidFill>
                  <a:srgbClr val="575756"/>
                </a:solidFill>
              </a:rPr>
              <a:t>elen door 894,87 euro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69317"/>
              </p:ext>
            </p:extLst>
          </p:nvPr>
        </p:nvGraphicFramePr>
        <p:xfrm>
          <a:off x="366638" y="3003798"/>
          <a:ext cx="4968552" cy="121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 smtClean="0"/>
                        <a:t>Personeelsptn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1974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Werkingsmiddelen in 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276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Totaal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2 250</a:t>
                      </a:r>
                      <a:r>
                        <a:rPr lang="nl-NL" sz="1400" b="1" baseline="0" dirty="0" smtClean="0"/>
                        <a:t>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341173" y="3867894"/>
            <a:ext cx="16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575756"/>
                </a:solidFill>
              </a:rPr>
              <a:t>Bruto subsidie </a:t>
            </a:r>
            <a:endParaRPr lang="nl-NL" b="1" i="1" dirty="0" smtClean="0">
              <a:solidFill>
                <a:srgbClr val="575756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 rot="5400000">
            <a:off x="5004048" y="2427734"/>
            <a:ext cx="360040" cy="72008"/>
          </a:xfrm>
          <a:prstGeom prst="rightArrow">
            <a:avLst/>
          </a:prstGeom>
          <a:solidFill>
            <a:srgbClr val="004D5C"/>
          </a:solidFill>
          <a:ln>
            <a:solidFill>
              <a:srgbClr val="004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44587"/>
              </p:ext>
            </p:extLst>
          </p:nvPr>
        </p:nvGraphicFramePr>
        <p:xfrm>
          <a:off x="210949" y="2427734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Bevroren</a:t>
                      </a:r>
                      <a:r>
                        <a:rPr lang="nl-NL" sz="1400" baseline="0" dirty="0" smtClean="0"/>
                        <a:t> bijdrage FAM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300</a:t>
                      </a:r>
                      <a:r>
                        <a:rPr lang="nl-NL" sz="1400" baseline="0" dirty="0" smtClean="0"/>
                        <a:t> 000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Bevroren</a:t>
                      </a:r>
                      <a:r>
                        <a:rPr lang="nl-NL" sz="1400" baseline="0" dirty="0" smtClean="0"/>
                        <a:t> bijdrage FAM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335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269803" y="2931790"/>
            <a:ext cx="390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omzetten in </a:t>
            </a:r>
            <a:r>
              <a:rPr lang="nl-NL" dirty="0" err="1" smtClean="0">
                <a:solidFill>
                  <a:srgbClr val="575756"/>
                </a:solidFill>
              </a:rPr>
              <a:t>ptn</a:t>
            </a:r>
            <a:r>
              <a:rPr lang="nl-NL" dirty="0" smtClean="0">
                <a:solidFill>
                  <a:srgbClr val="575756"/>
                </a:solidFill>
              </a:rPr>
              <a:t> delen door 894,87 euro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30909"/>
              </p:ext>
            </p:extLst>
          </p:nvPr>
        </p:nvGraphicFramePr>
        <p:xfrm>
          <a:off x="160608" y="1081715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dirty="0" smtClean="0"/>
                        <a:t>2 250 </a:t>
                      </a:r>
                      <a:r>
                        <a:rPr lang="nl-NL" sz="1400" b="0" i="0" dirty="0" err="1" smtClean="0"/>
                        <a:t>ptn</a:t>
                      </a:r>
                      <a:endParaRPr lang="nl-BE" sz="1400" b="0" i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220072" y="1347614"/>
            <a:ext cx="16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575756"/>
                </a:solidFill>
              </a:rPr>
              <a:t>Bruto subsidie </a:t>
            </a:r>
            <a:endParaRPr lang="nl-NL" b="1" i="1" dirty="0" smtClean="0">
              <a:solidFill>
                <a:srgbClr val="575756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 rot="5400000">
            <a:off x="4644008" y="2067694"/>
            <a:ext cx="360040" cy="72008"/>
          </a:xfrm>
          <a:prstGeom prst="rightArrow">
            <a:avLst/>
          </a:prstGeom>
          <a:solidFill>
            <a:srgbClr val="004D5C"/>
          </a:solidFill>
          <a:ln>
            <a:solidFill>
              <a:srgbClr val="004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83648"/>
              </p:ext>
            </p:extLst>
          </p:nvPr>
        </p:nvGraphicFramePr>
        <p:xfrm>
          <a:off x="232457" y="3906366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Netto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="1" baseline="0" dirty="0" smtClean="0"/>
                        <a:t>subsidie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1915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5220072" y="4155926"/>
            <a:ext cx="346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Bruto subsidie – bevroren bijdrage </a:t>
            </a:r>
            <a:endParaRPr lang="nl-NL" i="1" dirty="0" smtClean="0">
              <a:solidFill>
                <a:srgbClr val="575756"/>
              </a:solidFill>
            </a:endParaRPr>
          </a:p>
        </p:txBody>
      </p:sp>
      <p:sp>
        <p:nvSpPr>
          <p:cNvPr id="12" name="PIJL-RECHTS 11"/>
          <p:cNvSpPr/>
          <p:nvPr/>
        </p:nvSpPr>
        <p:spPr>
          <a:xfrm rot="5400000">
            <a:off x="4596501" y="3579862"/>
            <a:ext cx="360040" cy="72008"/>
          </a:xfrm>
          <a:prstGeom prst="rightArrow">
            <a:avLst/>
          </a:prstGeom>
          <a:solidFill>
            <a:srgbClr val="004D5C"/>
          </a:solidFill>
          <a:ln>
            <a:solidFill>
              <a:srgbClr val="004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23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0824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2:	Berekening zorg- en </a:t>
            </a:r>
            <a:r>
              <a:rPr lang="nl-NL" b="1" dirty="0" err="1" smtClean="0">
                <a:solidFill>
                  <a:srgbClr val="E5007F"/>
                </a:solidFill>
              </a:rPr>
              <a:t>organisatiegebonden</a:t>
            </a:r>
            <a:r>
              <a:rPr lang="nl-NL" b="1" dirty="0" smtClean="0">
                <a:solidFill>
                  <a:srgbClr val="E5007F"/>
                </a:solidFill>
              </a:rPr>
              <a:t> punten residentiële afdeling </a:t>
            </a:r>
            <a:endParaRPr lang="nl-NL" b="1" dirty="0">
              <a:solidFill>
                <a:srgbClr val="E5007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9774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42493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144016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2  </a:t>
            </a:r>
            <a:r>
              <a:rPr lang="nl-NL" dirty="0">
                <a:solidFill>
                  <a:srgbClr val="004D5C"/>
                </a:solidFill>
              </a:rPr>
              <a:t>Berekening zorg- en </a:t>
            </a:r>
            <a:r>
              <a:rPr lang="nl-NL" dirty="0" err="1">
                <a:solidFill>
                  <a:srgbClr val="004D5C"/>
                </a:solidFill>
              </a:rPr>
              <a:t>organisatiegebonden</a:t>
            </a:r>
            <a:r>
              <a:rPr lang="nl-NL" dirty="0">
                <a:solidFill>
                  <a:srgbClr val="004D5C"/>
                </a:solidFill>
              </a:rPr>
              <a:t> punten </a:t>
            </a:r>
            <a:r>
              <a:rPr lang="nl-NL" dirty="0" smtClean="0">
                <a:solidFill>
                  <a:srgbClr val="004D5C"/>
                </a:solidFill>
              </a:rPr>
              <a:t>	residentiële afdeling 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948264" y="3570320"/>
            <a:ext cx="713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1600" b="1" dirty="0" smtClean="0">
                <a:solidFill>
                  <a:srgbClr val="004D5C"/>
                </a:solidFill>
                <a:ea typeface="Flanders Art Sans" panose="00000500000000000000" pitchFamily="2" charset="0"/>
                <a:cs typeface="Flanders Art Sans" panose="00000500000000000000" pitchFamily="2" charset="0"/>
              </a:rPr>
              <a:t>Stap 2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247005" y="3570320"/>
            <a:ext cx="4556465" cy="627534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E5007F"/>
                </a:solidFill>
                <a:latin typeface="+mn-lt"/>
                <a:ea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pPr algn="ctr"/>
            <a:r>
              <a:rPr lang="nl-NL" sz="1600" dirty="0" smtClean="0">
                <a:solidFill>
                  <a:srgbClr val="004D5C"/>
                </a:solidFill>
              </a:rPr>
              <a:t>Stap 1  </a:t>
            </a:r>
          </a:p>
          <a:p>
            <a:pPr algn="ctr"/>
            <a:endParaRPr lang="nl-BE" sz="1600" dirty="0">
              <a:solidFill>
                <a:srgbClr val="004D5C"/>
              </a:solidFill>
            </a:endParaRPr>
          </a:p>
        </p:txBody>
      </p:sp>
      <p:sp>
        <p:nvSpPr>
          <p:cNvPr id="14" name="Linkeraccolade 13"/>
          <p:cNvSpPr/>
          <p:nvPr/>
        </p:nvSpPr>
        <p:spPr>
          <a:xfrm flipH="1">
            <a:off x="5580112" y="2152993"/>
            <a:ext cx="216024" cy="1224136"/>
          </a:xfrm>
          <a:prstGeom prst="leftBrace">
            <a:avLst/>
          </a:prstGeom>
          <a:noFill/>
          <a:ln w="19050">
            <a:solidFill>
              <a:srgbClr val="004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ep 16"/>
          <p:cNvGrpSpPr/>
          <p:nvPr/>
        </p:nvGrpSpPr>
        <p:grpSpPr>
          <a:xfrm>
            <a:off x="489806" y="1281057"/>
            <a:ext cx="8085433" cy="2177083"/>
            <a:chOff x="395536" y="1772816"/>
            <a:chExt cx="8085433" cy="2177083"/>
          </a:xfrm>
        </p:grpSpPr>
        <p:sp>
          <p:nvSpPr>
            <p:cNvPr id="18" name="Tekstvak 17"/>
            <p:cNvSpPr txBox="1"/>
            <p:nvPr/>
          </p:nvSpPr>
          <p:spPr>
            <a:xfrm>
              <a:off x="395536" y="1772816"/>
              <a:ext cx="2699999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11,12% </a:t>
              </a:r>
              <a:r>
                <a:rPr lang="nl-BE" sz="1400" dirty="0" err="1" smtClean="0"/>
                <a:t>zorggebonden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395536" y="2060848"/>
              <a:ext cx="2699999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3,03 % </a:t>
              </a:r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95536" y="2348880"/>
              <a:ext cx="2699999" cy="160043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85,85% FAM punten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080969" y="1772816"/>
              <a:ext cx="269999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B</a:t>
              </a:r>
              <a:endParaRPr lang="nl-BE" sz="1400" dirty="0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3080969" y="2060848"/>
              <a:ext cx="2699999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A</a:t>
              </a:r>
            </a:p>
            <a:p>
              <a:endParaRPr lang="nl-BE" sz="1400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080969" y="2564904"/>
              <a:ext cx="2699999" cy="13849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Netto subsidie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5780970" y="2060848"/>
              <a:ext cx="2699999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BE" sz="1400" dirty="0" smtClean="0"/>
            </a:p>
            <a:p>
              <a:pPr algn="ctr"/>
              <a:endParaRPr lang="nl-BE" sz="1400" dirty="0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5780970" y="2564323"/>
              <a:ext cx="2699999" cy="138499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err="1" smtClean="0"/>
                <a:t>Zorggebonden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</a:t>
              </a:r>
            </a:p>
            <a:p>
              <a:pPr algn="ctr"/>
              <a:r>
                <a:rPr lang="nl-BE" sz="1400" dirty="0" smtClean="0"/>
                <a:t>(100/125,35)</a:t>
              </a:r>
            </a:p>
            <a:p>
              <a:pPr algn="ctr"/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(25,35/125,35)</a:t>
              </a:r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144016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2  </a:t>
            </a:r>
            <a:r>
              <a:rPr lang="nl-NL" dirty="0">
                <a:solidFill>
                  <a:srgbClr val="004D5C"/>
                </a:solidFill>
              </a:rPr>
              <a:t>Berekening zorg- en </a:t>
            </a:r>
            <a:r>
              <a:rPr lang="nl-NL" dirty="0" err="1">
                <a:solidFill>
                  <a:srgbClr val="004D5C"/>
                </a:solidFill>
              </a:rPr>
              <a:t>organisatiegebonden</a:t>
            </a:r>
            <a:r>
              <a:rPr lang="nl-NL" dirty="0">
                <a:solidFill>
                  <a:srgbClr val="004D5C"/>
                </a:solidFill>
              </a:rPr>
              <a:t> punten </a:t>
            </a:r>
            <a:r>
              <a:rPr lang="nl-NL" dirty="0" smtClean="0">
                <a:solidFill>
                  <a:srgbClr val="004D5C"/>
                </a:solidFill>
              </a:rPr>
              <a:t>	residentiële afdeling 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948264" y="3570320"/>
            <a:ext cx="713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1600" b="1" dirty="0" smtClean="0">
                <a:solidFill>
                  <a:srgbClr val="004D5C"/>
                </a:solidFill>
                <a:ea typeface="Flanders Art Sans" panose="00000500000000000000" pitchFamily="2" charset="0"/>
                <a:cs typeface="Flanders Art Sans" panose="00000500000000000000" pitchFamily="2" charset="0"/>
              </a:rPr>
              <a:t>Stap 2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247005" y="3570320"/>
            <a:ext cx="4556465" cy="627534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E5007F"/>
                </a:solidFill>
                <a:latin typeface="+mn-lt"/>
                <a:ea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pPr algn="ctr"/>
            <a:r>
              <a:rPr lang="nl-NL" sz="1600" dirty="0" smtClean="0">
                <a:solidFill>
                  <a:srgbClr val="004D5C"/>
                </a:solidFill>
              </a:rPr>
              <a:t>Stap 1  </a:t>
            </a:r>
          </a:p>
          <a:p>
            <a:pPr algn="ctr"/>
            <a:endParaRPr lang="nl-BE" sz="1600" dirty="0">
              <a:solidFill>
                <a:srgbClr val="004D5C"/>
              </a:solidFill>
            </a:endParaRPr>
          </a:p>
        </p:txBody>
      </p:sp>
      <p:sp>
        <p:nvSpPr>
          <p:cNvPr id="14" name="Linkeraccolade 13"/>
          <p:cNvSpPr/>
          <p:nvPr/>
        </p:nvSpPr>
        <p:spPr>
          <a:xfrm flipH="1">
            <a:off x="5580112" y="2152993"/>
            <a:ext cx="216024" cy="1224136"/>
          </a:xfrm>
          <a:prstGeom prst="leftBrace">
            <a:avLst/>
          </a:prstGeom>
          <a:noFill/>
          <a:ln w="19050">
            <a:solidFill>
              <a:srgbClr val="004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ep 16"/>
          <p:cNvGrpSpPr/>
          <p:nvPr/>
        </p:nvGrpSpPr>
        <p:grpSpPr>
          <a:xfrm>
            <a:off x="489806" y="1281057"/>
            <a:ext cx="8085433" cy="2177083"/>
            <a:chOff x="395536" y="1772816"/>
            <a:chExt cx="8085433" cy="2177083"/>
          </a:xfrm>
        </p:grpSpPr>
        <p:sp>
          <p:nvSpPr>
            <p:cNvPr id="18" name="Tekstvak 17"/>
            <p:cNvSpPr txBox="1"/>
            <p:nvPr/>
          </p:nvSpPr>
          <p:spPr>
            <a:xfrm>
              <a:off x="395536" y="1772816"/>
              <a:ext cx="2699999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11,12% </a:t>
              </a:r>
              <a:r>
                <a:rPr lang="nl-BE" sz="1400" dirty="0" err="1" smtClean="0"/>
                <a:t>zorggebonden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395536" y="2060848"/>
              <a:ext cx="2699999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3,03 % </a:t>
              </a:r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95536" y="2348880"/>
              <a:ext cx="2699999" cy="160043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85,85% FAM punten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080969" y="1772816"/>
              <a:ext cx="269999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B</a:t>
              </a:r>
              <a:endParaRPr lang="nl-BE" sz="1400" dirty="0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3080969" y="2060848"/>
              <a:ext cx="2699999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A</a:t>
              </a:r>
            </a:p>
            <a:p>
              <a:endParaRPr lang="nl-BE" sz="1400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080969" y="2564904"/>
              <a:ext cx="2699999" cy="13849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Netto subsidie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5780970" y="2060848"/>
              <a:ext cx="2699999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BE" sz="1400" dirty="0" smtClean="0"/>
            </a:p>
            <a:p>
              <a:pPr algn="ctr"/>
              <a:endParaRPr lang="nl-BE" sz="1400" dirty="0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5780970" y="2564323"/>
              <a:ext cx="2699999" cy="138499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err="1" smtClean="0"/>
                <a:t>Zorggebonden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</a:t>
              </a:r>
            </a:p>
            <a:p>
              <a:pPr algn="ctr"/>
              <a:r>
                <a:rPr lang="nl-BE" sz="1400" dirty="0" smtClean="0"/>
                <a:t>(100/125,35)</a:t>
              </a:r>
            </a:p>
            <a:p>
              <a:pPr algn="ctr"/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(25,35/125,35)</a:t>
              </a:r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</p:grp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2610"/>
              </p:ext>
            </p:extLst>
          </p:nvPr>
        </p:nvGraphicFramePr>
        <p:xfrm>
          <a:off x="493186" y="3575805"/>
          <a:ext cx="4968553" cy="121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34598"/>
                <a:gridCol w="1339154"/>
                <a:gridCol w="1494801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nl-NL" sz="1400" baseline="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Percentage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2 000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85,85%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 smtClean="0"/>
                        <a:t>Organisatie</a:t>
                      </a:r>
                      <a:r>
                        <a:rPr lang="nl-NL" sz="1400" baseline="0" dirty="0" err="1" smtClean="0"/>
                        <a:t>gebonden</a:t>
                      </a:r>
                      <a:r>
                        <a:rPr lang="nl-NL" sz="1400" baseline="0" dirty="0" smtClean="0"/>
                        <a:t> WM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71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3,03%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Totaal</a:t>
                      </a:r>
                      <a:endParaRPr lang="nl-B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2 071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7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9774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12977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OVERGANG NAAR DE PERSOONSVOLGENDE FINANCIERING:</a:t>
            </a:r>
            <a:br>
              <a:rPr lang="nl-BE" dirty="0" smtClean="0"/>
            </a:br>
            <a:r>
              <a:rPr lang="nl-BE" dirty="0" smtClean="0"/>
              <a:t>bijsturing methodiek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INITIËLE DOEL TRANSITIE </a:t>
            </a:r>
          </a:p>
          <a:p>
            <a:pPr lvl="1"/>
            <a:r>
              <a:rPr lang="nl-BE" dirty="0" smtClean="0"/>
              <a:t>Bepalen </a:t>
            </a:r>
            <a:r>
              <a:rPr lang="nl-BE" dirty="0" err="1" smtClean="0"/>
              <a:t>nRTH</a:t>
            </a:r>
            <a:r>
              <a:rPr lang="nl-BE" dirty="0" smtClean="0"/>
              <a:t> versus RTH</a:t>
            </a:r>
          </a:p>
          <a:p>
            <a:pPr lvl="1"/>
            <a:r>
              <a:rPr lang="nl-BE" dirty="0" smtClean="0"/>
              <a:t>Bepalen </a:t>
            </a:r>
            <a:r>
              <a:rPr lang="nl-BE" dirty="0" err="1" smtClean="0"/>
              <a:t>budgetten</a:t>
            </a:r>
            <a:r>
              <a:rPr lang="nl-BE" dirty="0" smtClean="0"/>
              <a:t>, los van individuele situatie voorzieningen </a:t>
            </a:r>
          </a:p>
          <a:p>
            <a:pPr lvl="1"/>
            <a:r>
              <a:rPr lang="nl-BE" dirty="0" smtClean="0"/>
              <a:t>Herverdeling van middelen over periode van 3 jaar. </a:t>
            </a:r>
          </a:p>
          <a:p>
            <a:r>
              <a:rPr lang="nl-BE" dirty="0" smtClean="0"/>
              <a:t>NA ANALYSE INGESTUURDE GEGEVENS:</a:t>
            </a:r>
          </a:p>
          <a:p>
            <a:pPr lvl="1"/>
            <a:r>
              <a:rPr lang="nl-BE" dirty="0" smtClean="0"/>
              <a:t>Niet doenbaar om gegevens onverkort door te zetten: zou verschillen in aantal gevallen vergroot hebben, en niet verkleind. </a:t>
            </a:r>
          </a:p>
          <a:p>
            <a:pPr lvl="1"/>
            <a:r>
              <a:rPr lang="nl-BE" dirty="0" smtClean="0"/>
              <a:t>Bijsturing transitie</a:t>
            </a:r>
          </a:p>
          <a:p>
            <a:pPr lvl="1"/>
            <a:r>
              <a:rPr lang="nl-BE" dirty="0" smtClean="0"/>
              <a:t>Heropstart Taskforce </a:t>
            </a:r>
          </a:p>
          <a:p>
            <a:pPr lvl="1"/>
            <a:r>
              <a:rPr lang="nl-BE" dirty="0" smtClean="0"/>
              <a:t>Methodiek om toch nog te komen tot correcties tussen voorzieningen</a:t>
            </a:r>
          </a:p>
          <a:p>
            <a:pPr lvl="1"/>
            <a:r>
              <a:rPr lang="nl-BE" dirty="0" smtClean="0"/>
              <a:t>Bijsturing proces: ook effect op andere zaken transitie, zoals infoverstrekking </a:t>
            </a:r>
          </a:p>
        </p:txBody>
      </p:sp>
    </p:spTree>
    <p:extLst>
      <p:ext uri="{BB962C8B-B14F-4D97-AF65-F5344CB8AC3E}">
        <p14:creationId xmlns:p14="http://schemas.microsoft.com/office/powerpoint/2010/main" val="5655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</a:t>
            </a:r>
            <a:r>
              <a:rPr lang="nl-NL" dirty="0">
                <a:solidFill>
                  <a:srgbClr val="004D5C"/>
                </a:solidFill>
              </a:rPr>
              <a:t>3</a:t>
            </a:r>
            <a:r>
              <a:rPr lang="nl-NL" dirty="0" smtClean="0">
                <a:solidFill>
                  <a:srgbClr val="004D5C"/>
                </a:solidFill>
              </a:rPr>
              <a:t>  Vergelijken netto subsidie met  berekening stap 2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20</a:t>
            </a:fld>
            <a:endParaRPr lang="nl-BE" dirty="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44669"/>
              </p:ext>
            </p:extLst>
          </p:nvPr>
        </p:nvGraphicFramePr>
        <p:xfrm>
          <a:off x="107504" y="1203598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Netto</a:t>
                      </a:r>
                      <a:r>
                        <a:rPr lang="nl-NL" sz="1400" baseline="0" dirty="0" smtClean="0"/>
                        <a:t> subsidie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1 915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09377"/>
              </p:ext>
            </p:extLst>
          </p:nvPr>
        </p:nvGraphicFramePr>
        <p:xfrm>
          <a:off x="107504" y="2211710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Berekening</a:t>
                      </a:r>
                      <a:r>
                        <a:rPr lang="nl-NL" sz="1400" baseline="0" dirty="0" smtClean="0"/>
                        <a:t> stap 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 2071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kstvak 19"/>
          <p:cNvSpPr txBox="1"/>
          <p:nvPr/>
        </p:nvSpPr>
        <p:spPr>
          <a:xfrm>
            <a:off x="107504" y="3291830"/>
            <a:ext cx="594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575756"/>
                </a:solidFill>
              </a:rPr>
              <a:t>Netto subsidie &gt; berekening stap 2 </a:t>
            </a:r>
            <a:r>
              <a:rPr lang="nl-NL" b="1" dirty="0" smtClean="0">
                <a:solidFill>
                  <a:srgbClr val="575756"/>
                </a:solidFill>
                <a:sym typeface="Wingdings" panose="05000000000000000000" pitchFamily="2" charset="2"/>
              </a:rPr>
              <a:t> behoud netto subsidie</a:t>
            </a:r>
            <a:endParaRPr lang="nl-NL" b="1" i="1" dirty="0" smtClean="0">
              <a:solidFill>
                <a:srgbClr val="575756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5355" y="3795886"/>
            <a:ext cx="628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575756"/>
                </a:solidFill>
              </a:rPr>
              <a:t>Netto subsidie &lt; berekening stap 2 </a:t>
            </a:r>
            <a:r>
              <a:rPr lang="nl-NL" b="1" dirty="0" smtClean="0">
                <a:solidFill>
                  <a:srgbClr val="575756"/>
                </a:solidFill>
                <a:sym typeface="Wingdings" panose="05000000000000000000" pitchFamily="2" charset="2"/>
              </a:rPr>
              <a:t> behoud berekening stap 2</a:t>
            </a:r>
            <a:endParaRPr lang="nl-NL" b="1" i="1" dirty="0" smtClean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5007F"/>
                </a:solidFill>
              </a:rPr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12892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4  Bepalen bijdrage A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1625843" y="3291830"/>
            <a:ext cx="517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1600" b="1" dirty="0">
                <a:solidFill>
                  <a:srgbClr val="004D5C"/>
                </a:solidFill>
                <a:ea typeface="Flanders Art Sans" panose="00000500000000000000" pitchFamily="2" charset="0"/>
                <a:cs typeface="Flanders Art Sans" panose="00000500000000000000" pitchFamily="2" charset="0"/>
              </a:rPr>
              <a:t>Bijdrage A = Berekening stap 2 – netto subsidie 2016 stap 1</a:t>
            </a:r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39177"/>
              </p:ext>
            </p:extLst>
          </p:nvPr>
        </p:nvGraphicFramePr>
        <p:xfrm>
          <a:off x="1691680" y="3651870"/>
          <a:ext cx="4968552" cy="121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Stap</a:t>
                      </a:r>
                      <a:r>
                        <a:rPr lang="nl-NL" sz="1400" baseline="0" dirty="0" smtClean="0"/>
                        <a:t> 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</a:t>
                      </a:r>
                      <a:r>
                        <a:rPr lang="nl-NL" sz="1400" baseline="0" dirty="0" smtClean="0"/>
                        <a:t> 071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Stap</a:t>
                      </a:r>
                      <a:r>
                        <a:rPr lang="nl-NL" sz="1400" baseline="0" dirty="0" smtClean="0"/>
                        <a:t> 1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</a:t>
                      </a:r>
                      <a:r>
                        <a:rPr lang="nl-NL" sz="1400" baseline="0" dirty="0" smtClean="0"/>
                        <a:t> 915 </a:t>
                      </a:r>
                      <a:r>
                        <a:rPr lang="nl-NL" sz="1400" baseline="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Bijdrage</a:t>
                      </a:r>
                      <a:r>
                        <a:rPr lang="nl-NL" sz="1400" b="1" baseline="0" dirty="0" smtClean="0"/>
                        <a:t> A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156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ep 11"/>
          <p:cNvGrpSpPr/>
          <p:nvPr/>
        </p:nvGrpSpPr>
        <p:grpSpPr>
          <a:xfrm>
            <a:off x="489806" y="1114747"/>
            <a:ext cx="8085433" cy="2177083"/>
            <a:chOff x="395536" y="1772816"/>
            <a:chExt cx="8085433" cy="2177083"/>
          </a:xfrm>
        </p:grpSpPr>
        <p:sp>
          <p:nvSpPr>
            <p:cNvPr id="13" name="Tekstvak 12"/>
            <p:cNvSpPr txBox="1"/>
            <p:nvPr/>
          </p:nvSpPr>
          <p:spPr>
            <a:xfrm>
              <a:off x="395536" y="1772816"/>
              <a:ext cx="2699999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11,12% </a:t>
              </a:r>
              <a:r>
                <a:rPr lang="nl-BE" sz="1400" dirty="0" err="1" smtClean="0"/>
                <a:t>zorggebonden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395536" y="2060848"/>
              <a:ext cx="2699999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3,03 % </a:t>
              </a:r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WM</a:t>
              </a:r>
              <a:endParaRPr lang="nl-BE" sz="1400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395536" y="2348880"/>
              <a:ext cx="2699999" cy="160043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85,85% FAM punten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3080969" y="1772816"/>
              <a:ext cx="269999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B</a:t>
              </a:r>
              <a:endParaRPr lang="nl-BE" sz="1400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080969" y="2060848"/>
              <a:ext cx="2699999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Bijdrage A</a:t>
              </a:r>
            </a:p>
            <a:p>
              <a:endParaRPr lang="nl-BE" sz="1400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080969" y="2564904"/>
              <a:ext cx="2699999" cy="13849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nl-BE" sz="1400" dirty="0" smtClean="0"/>
            </a:p>
            <a:p>
              <a:endParaRPr lang="nl-BE" sz="1400" dirty="0"/>
            </a:p>
            <a:p>
              <a:pPr algn="ctr"/>
              <a:r>
                <a:rPr lang="nl-BE" sz="1400" dirty="0" smtClean="0"/>
                <a:t>Netto subsidie</a:t>
              </a:r>
            </a:p>
            <a:p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5780970" y="2060848"/>
              <a:ext cx="2699999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BE" sz="1400" dirty="0" smtClean="0"/>
            </a:p>
            <a:p>
              <a:pPr algn="ctr"/>
              <a:endParaRPr lang="nl-BE" sz="1400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780970" y="2564323"/>
              <a:ext cx="2699999" cy="138499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err="1" smtClean="0"/>
                <a:t>Zorggebonden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</a:t>
              </a:r>
            </a:p>
            <a:p>
              <a:pPr algn="ctr"/>
              <a:r>
                <a:rPr lang="nl-BE" sz="1400" dirty="0" smtClean="0"/>
                <a:t>(100/125,35)</a:t>
              </a:r>
            </a:p>
            <a:p>
              <a:pPr algn="ctr"/>
              <a:r>
                <a:rPr lang="nl-BE" sz="1400" dirty="0" err="1" smtClean="0"/>
                <a:t>Organisatiegebonden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ptn</a:t>
              </a:r>
              <a:r>
                <a:rPr lang="nl-BE" sz="1400" dirty="0" smtClean="0"/>
                <a:t> (25,35/125,35)</a:t>
              </a:r>
              <a:endParaRPr lang="nl-BE" sz="1400" dirty="0"/>
            </a:p>
            <a:p>
              <a:endParaRPr lang="nl-BE" sz="1400" dirty="0" smtClean="0"/>
            </a:p>
            <a:p>
              <a:endParaRPr lang="nl-BE" sz="1400" dirty="0" smtClean="0"/>
            </a:p>
            <a:p>
              <a:endParaRPr lang="nl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1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35777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</a:t>
            </a:r>
            <a:r>
              <a:rPr lang="nl-NL" dirty="0">
                <a:solidFill>
                  <a:srgbClr val="004D5C"/>
                </a:solidFill>
              </a:rPr>
              <a:t>5</a:t>
            </a:r>
            <a:r>
              <a:rPr lang="nl-NL" dirty="0" smtClean="0">
                <a:solidFill>
                  <a:srgbClr val="004D5C"/>
                </a:solidFill>
              </a:rPr>
              <a:t>  Totaal puntenpakket residentieel en ambulant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24</a:t>
            </a:fld>
            <a:endParaRPr lang="nl-BE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17114"/>
              </p:ext>
            </p:extLst>
          </p:nvPr>
        </p:nvGraphicFramePr>
        <p:xfrm>
          <a:off x="251520" y="1203598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Stap</a:t>
                      </a:r>
                      <a:r>
                        <a:rPr lang="nl-NL" sz="1400" baseline="0" dirty="0" smtClean="0"/>
                        <a:t> 2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2071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91862"/>
              </p:ext>
            </p:extLst>
          </p:nvPr>
        </p:nvGraphicFramePr>
        <p:xfrm>
          <a:off x="251520" y="2139702"/>
          <a:ext cx="4968552" cy="1828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Ambulante</a:t>
                      </a:r>
                      <a:r>
                        <a:rPr lang="nl-NL" sz="1400" baseline="0" dirty="0" smtClean="0"/>
                        <a:t>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150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Forfait 3,325%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5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werkingsmiddelen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5 000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Werkingsmiddelen  in punten</a:t>
                      </a:r>
                      <a:endParaRPr lang="nl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5 000/894,87 = 6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Totaal</a:t>
                      </a:r>
                      <a:endParaRPr lang="nl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161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75863"/>
              </p:ext>
            </p:extLst>
          </p:nvPr>
        </p:nvGraphicFramePr>
        <p:xfrm>
          <a:off x="251520" y="4227934"/>
          <a:ext cx="4968552" cy="60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Totaal residentieel</a:t>
                      </a:r>
                      <a:r>
                        <a:rPr lang="nl-NL" sz="1400" baseline="0" dirty="0" smtClean="0"/>
                        <a:t> en ambulant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smtClean="0"/>
                        <a:t>Eindtotaal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</a:t>
                      </a:r>
                      <a:r>
                        <a:rPr lang="nl-NL" sz="1400" b="1" baseline="0" dirty="0" smtClean="0"/>
                        <a:t> 232</a:t>
                      </a:r>
                      <a:r>
                        <a:rPr lang="nl-NL" sz="1400" b="1" dirty="0" smtClean="0"/>
                        <a:t>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3326454" y="1874937"/>
            <a:ext cx="1646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400" b="1" dirty="0">
                <a:solidFill>
                  <a:prstClr val="white"/>
                </a:solidFill>
              </a:rPr>
              <a:t>Ambulante afdeling</a:t>
            </a:r>
            <a:endParaRPr lang="nl-BE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19375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6  Verrekenen vrijwilligersvergoeding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26</a:t>
            </a:fld>
            <a:endParaRPr lang="nl-BE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06682"/>
              </p:ext>
            </p:extLst>
          </p:nvPr>
        </p:nvGraphicFramePr>
        <p:xfrm>
          <a:off x="251520" y="1203598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Vrijwilligersvergoeding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Bedrag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</a:t>
                      </a:r>
                      <a:r>
                        <a:rPr lang="nl-NL" sz="1400" baseline="0" dirty="0" smtClean="0"/>
                        <a:t> 600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Punten (delen door 894,87)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53304"/>
              </p:ext>
            </p:extLst>
          </p:nvPr>
        </p:nvGraphicFramePr>
        <p:xfrm>
          <a:off x="251520" y="2737470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Verrekening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Totaal</a:t>
                      </a:r>
                      <a:r>
                        <a:rPr lang="nl-NL" sz="1400" baseline="0" dirty="0" smtClean="0"/>
                        <a:t> residentieel en ambulant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2 232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Minus</a:t>
                      </a:r>
                      <a:r>
                        <a:rPr lang="nl-NL" sz="1400" b="1" baseline="0" dirty="0" smtClean="0"/>
                        <a:t> </a:t>
                      </a:r>
                      <a:r>
                        <a:rPr lang="nl-NL" sz="1400" b="1" dirty="0" smtClean="0"/>
                        <a:t>vrijwilligersvergoeding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2 229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20328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</a:t>
            </a:r>
            <a:r>
              <a:rPr lang="nl-NL" dirty="0">
                <a:solidFill>
                  <a:srgbClr val="004D5C"/>
                </a:solidFill>
              </a:rPr>
              <a:t>7</a:t>
            </a:r>
            <a:r>
              <a:rPr lang="nl-NL" dirty="0" smtClean="0">
                <a:solidFill>
                  <a:srgbClr val="004D5C"/>
                </a:solidFill>
              </a:rPr>
              <a:t>  Verrekenen RTH punten en werkingsmiddelen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28</a:t>
            </a:fld>
            <a:endParaRPr lang="nl-BE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60402"/>
              </p:ext>
            </p:extLst>
          </p:nvPr>
        </p:nvGraphicFramePr>
        <p:xfrm>
          <a:off x="251520" y="1203598"/>
          <a:ext cx="4968552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RTH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 (89 euro</a:t>
                      </a:r>
                      <a:r>
                        <a:rPr lang="nl-NL" sz="1400" baseline="0" dirty="0" smtClean="0"/>
                        <a:t> per punt)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1 780</a:t>
                      </a:r>
                      <a:r>
                        <a:rPr lang="nl-NL" sz="1400" baseline="0" dirty="0" smtClean="0"/>
                        <a:t>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 (delen door 894,87)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Totaal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22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703"/>
              </p:ext>
            </p:extLst>
          </p:nvPr>
        </p:nvGraphicFramePr>
        <p:xfrm>
          <a:off x="251520" y="3075806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Totaal residentieel</a:t>
                      </a:r>
                      <a:r>
                        <a:rPr lang="nl-NL" sz="1400" baseline="0" dirty="0" smtClean="0"/>
                        <a:t> en ambulant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Minus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vrijwilligersvergoeding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2 229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Minus RTH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2 207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5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29107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DOELSTELLING INFOSESSIE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NOGMAALS INZICHT GEVEN IN METHODIEK VAN DE TRANSITIE-OEFENING</a:t>
            </a:r>
          </a:p>
          <a:p>
            <a:r>
              <a:rPr lang="nl-BE" dirty="0" smtClean="0"/>
              <a:t>KANS GEVEN OP VRAGEN VANUIT DE INDIVIDUELE SITUATIE </a:t>
            </a:r>
          </a:p>
          <a:p>
            <a:r>
              <a:rPr lang="nl-BE" dirty="0" smtClean="0"/>
              <a:t>HELDERHEID VERSCHAFFEN IN DE CIJFERS VOOR UW VOORZIENING (welke middelen werden meegenomen, omzetting naar RTH, PVC,…)</a:t>
            </a:r>
          </a:p>
          <a:p>
            <a:r>
              <a:rPr lang="nl-BE" dirty="0" smtClean="0"/>
              <a:t>INFO ROND VOORSCHOTTEN EN AFREKENINGEN, INFO GIR</a:t>
            </a:r>
          </a:p>
          <a:p>
            <a:pPr marL="87312" indent="0">
              <a:buNone/>
            </a:pPr>
            <a:endParaRPr lang="nl-BE" dirty="0"/>
          </a:p>
          <a:p>
            <a:pPr marL="87312" indent="0">
              <a:buNone/>
            </a:pPr>
            <a:r>
              <a:rPr lang="nl-BE" dirty="0" smtClean="0"/>
              <a:t>WAAR KAN NOG NIET OP GEANTWOORD WORDEN : </a:t>
            </a:r>
          </a:p>
          <a:p>
            <a:pPr>
              <a:buFontTx/>
              <a:buChar char="-"/>
            </a:pPr>
            <a:r>
              <a:rPr lang="nl-BE" dirty="0" smtClean="0"/>
              <a:t>CONCRETE UITROL CORRECTIE-OEFENING </a:t>
            </a:r>
          </a:p>
          <a:p>
            <a:pPr>
              <a:buFontTx/>
              <a:buChar char="-"/>
            </a:pPr>
            <a:r>
              <a:rPr lang="nl-BE" dirty="0" smtClean="0"/>
              <a:t>CONCRETE UITROL PROBLEMATIEK 5/7 VERSUS 7/7</a:t>
            </a:r>
          </a:p>
          <a:p>
            <a:pPr>
              <a:buFontTx/>
              <a:buChar char="-"/>
            </a:pPr>
            <a:r>
              <a:rPr lang="nl-BE" dirty="0" smtClean="0"/>
              <a:t>VERDERE UITROL OVERSTAP NAAR WOON- EN LEEFKOSTEN</a:t>
            </a:r>
          </a:p>
          <a:p>
            <a:pPr marL="87312" indent="0">
              <a:buNone/>
            </a:pPr>
            <a:r>
              <a:rPr lang="nl-BE" dirty="0" smtClean="0"/>
              <a:t>(wordt </a:t>
            </a:r>
            <a:r>
              <a:rPr lang="nl-BE" dirty="0"/>
              <a:t>opgenomen binnen Taskforce) </a:t>
            </a:r>
          </a:p>
          <a:p>
            <a:pPr>
              <a:buFontTx/>
              <a:buChar char="-"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66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8  Verrekenen persoonsvolgende convenanten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30</a:t>
            </a:fld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82031"/>
              </p:ext>
            </p:extLst>
          </p:nvPr>
        </p:nvGraphicFramePr>
        <p:xfrm>
          <a:off x="323528" y="1275606"/>
          <a:ext cx="4968552" cy="121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Minus RTH (stap 7)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2 207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Middelen convenant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65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 smtClean="0"/>
                        <a:t>Totaal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2 272 </a:t>
                      </a:r>
                      <a:r>
                        <a:rPr lang="nl-NL" sz="1400" b="1" dirty="0" err="1" smtClean="0"/>
                        <a:t>ptn</a:t>
                      </a:r>
                      <a:endParaRPr lang="nl-BE" sz="1400" b="1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3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5128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2:	Berekening zorg- en </a:t>
            </a:r>
            <a:r>
              <a:rPr lang="nl-NL" dirty="0" err="1">
                <a:solidFill>
                  <a:srgbClr val="575756"/>
                </a:solidFill>
              </a:rPr>
              <a:t>organisatiegebonden</a:t>
            </a:r>
            <a:r>
              <a:rPr lang="nl-NL" dirty="0">
                <a:solidFill>
                  <a:srgbClr val="575756"/>
                </a:solidFill>
              </a:rPr>
              <a:t> punten residentiële afdeling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1951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5:	Totaal puntenpakket bepalen residentieel en ambulant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Stap 9:	Bepalen pakket zorg- en </a:t>
            </a:r>
            <a:r>
              <a:rPr lang="nl-NL" b="1" dirty="0" err="1" smtClean="0">
                <a:solidFill>
                  <a:srgbClr val="E5007F"/>
                </a:solidFill>
              </a:rPr>
              <a:t>organisatiegebonden</a:t>
            </a:r>
            <a:r>
              <a:rPr lang="nl-NL" b="1" dirty="0" smtClean="0">
                <a:solidFill>
                  <a:srgbClr val="E5007F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1935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144016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9 Bepalen pakket </a:t>
            </a:r>
            <a:r>
              <a:rPr lang="nl-NL" dirty="0" err="1" smtClean="0">
                <a:solidFill>
                  <a:srgbClr val="004D5C"/>
                </a:solidFill>
              </a:rPr>
              <a:t>zorggebonden</a:t>
            </a:r>
            <a:r>
              <a:rPr lang="nl-NL" dirty="0" smtClean="0">
                <a:solidFill>
                  <a:srgbClr val="004D5C"/>
                </a:solidFill>
              </a:rPr>
              <a:t> en organisatie gebonden punten 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32</a:t>
            </a:fld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16017"/>
              </p:ext>
            </p:extLst>
          </p:nvPr>
        </p:nvGraphicFramePr>
        <p:xfrm>
          <a:off x="323528" y="1275606"/>
          <a:ext cx="6336704" cy="121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78951"/>
                <a:gridCol w="1494801"/>
                <a:gridCol w="2862952"/>
              </a:tblGrid>
              <a:tr h="288032">
                <a:tc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verhouding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0" dirty="0" smtClean="0"/>
                        <a:t>Totaal</a:t>
                      </a:r>
                      <a:endParaRPr lang="nl-BE" sz="1400" b="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/>
                        <a:t>2 272 </a:t>
                      </a:r>
                      <a:r>
                        <a:rPr lang="nl-NL" sz="1400" b="0" dirty="0" err="1" smtClean="0"/>
                        <a:t>ptn</a:t>
                      </a:r>
                      <a:endParaRPr lang="nl-BE" sz="1400" b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/>
                        <a:t>125,35/125,35</a:t>
                      </a:r>
                      <a:endParaRPr lang="nl-BE" sz="1400" b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 smtClean="0"/>
                        <a:t>Zorggebonden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</a:t>
                      </a:r>
                      <a:r>
                        <a:rPr lang="nl-NL" sz="1400" baseline="0" dirty="0" smtClean="0"/>
                        <a:t> 812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100/125,35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b="0" dirty="0" err="1" smtClean="0"/>
                        <a:t>Organisatiegebonde</a:t>
                      </a:r>
                      <a:r>
                        <a:rPr lang="nl-NL" sz="1400" b="1" baseline="0" dirty="0" smtClean="0"/>
                        <a:t> </a:t>
                      </a:r>
                      <a:r>
                        <a:rPr lang="nl-NL" sz="1400" b="0" baseline="0" dirty="0" err="1" smtClean="0"/>
                        <a:t>ptn</a:t>
                      </a:r>
                      <a:endParaRPr lang="nl-BE" sz="1400" b="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/>
                        <a:t>460</a:t>
                      </a:r>
                      <a:r>
                        <a:rPr lang="nl-NL" sz="1400" b="0" baseline="0" dirty="0" smtClean="0"/>
                        <a:t> </a:t>
                      </a:r>
                      <a:r>
                        <a:rPr lang="nl-NL" sz="1400" b="0" dirty="0" err="1" smtClean="0"/>
                        <a:t>ptn</a:t>
                      </a:r>
                      <a:endParaRPr lang="nl-BE" sz="1400" b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/>
                        <a:t>25,35/125,35</a:t>
                      </a:r>
                      <a:endParaRPr lang="nl-BE" sz="1400" b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4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50825" y="144016"/>
            <a:ext cx="8641655" cy="627534"/>
          </a:xfrm>
        </p:spPr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Berekenen middelen persoonsvolgende convenant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63688" y="1059582"/>
            <a:ext cx="187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Bedrag convenant</a:t>
            </a:r>
          </a:p>
          <a:p>
            <a:pPr algn="ctr"/>
            <a:r>
              <a:rPr lang="nl-NL" dirty="0" smtClean="0"/>
              <a:t>60 000 euro</a:t>
            </a:r>
            <a:endParaRPr lang="nl-BE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50495"/>
              </p:ext>
            </p:extLst>
          </p:nvPr>
        </p:nvGraphicFramePr>
        <p:xfrm>
          <a:off x="107504" y="2931790"/>
          <a:ext cx="3168352" cy="13992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18248"/>
                <a:gridCol w="1550104"/>
              </a:tblGrid>
              <a:tr h="196385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/>
                        <a:t>20%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dirty="0" smtClean="0"/>
                        <a:t>Bedrag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12 000 euro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b="0" i="0" dirty="0" smtClean="0"/>
                        <a:t>Bedrag</a:t>
                      </a:r>
                      <a:r>
                        <a:rPr lang="nl-NL" sz="1200" b="0" i="0" baseline="0" dirty="0" smtClean="0"/>
                        <a:t> - forfaits</a:t>
                      </a:r>
                      <a:endParaRPr lang="nl-NL" sz="1200" b="0" i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9 227 euro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b="0" i="0" dirty="0" smtClean="0"/>
                        <a:t>Omzetten</a:t>
                      </a:r>
                      <a:r>
                        <a:rPr lang="nl-NL" sz="1200" b="0" i="0" baseline="0" dirty="0" smtClean="0"/>
                        <a:t> </a:t>
                      </a:r>
                      <a:r>
                        <a:rPr lang="nl-NL" sz="1200" b="0" i="0" baseline="0" dirty="0" err="1" smtClean="0"/>
                        <a:t>ptn</a:t>
                      </a:r>
                      <a:endParaRPr lang="nl-NL" sz="1200" b="0" i="0" baseline="0" dirty="0" smtClean="0"/>
                    </a:p>
                    <a:p>
                      <a:pPr algn="l"/>
                      <a:r>
                        <a:rPr lang="nl-NL" sz="1200" b="0" i="0" baseline="0" dirty="0" smtClean="0"/>
                        <a:t>(delen door 894,87)</a:t>
                      </a:r>
                      <a:endParaRPr lang="nl-NL" sz="1200" b="0" i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10 </a:t>
                      </a:r>
                      <a:r>
                        <a:rPr lang="nl-NL" sz="1200" dirty="0" err="1" smtClean="0"/>
                        <a:t>ptn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06659"/>
              </p:ext>
            </p:extLst>
          </p:nvPr>
        </p:nvGraphicFramePr>
        <p:xfrm>
          <a:off x="3491880" y="2931790"/>
          <a:ext cx="3168352" cy="13992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18248"/>
                <a:gridCol w="1550104"/>
              </a:tblGrid>
              <a:tr h="196385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/>
                        <a:t>80%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dirty="0" smtClean="0"/>
                        <a:t>Bedrag</a:t>
                      </a:r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48 000 euro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b="0" i="0" dirty="0" smtClean="0"/>
                        <a:t>VTE </a:t>
                      </a:r>
                    </a:p>
                    <a:p>
                      <a:pPr algn="l"/>
                      <a:r>
                        <a:rPr lang="nl-NL" sz="1200" b="0" i="0" dirty="0" smtClean="0"/>
                        <a:t>(delen door 46 665,14)</a:t>
                      </a:r>
                      <a:endParaRPr lang="nl-BE" sz="1200" b="0" i="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1,03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1200" b="0" i="0" dirty="0" smtClean="0"/>
                        <a:t>Punten(maal</a:t>
                      </a:r>
                      <a:r>
                        <a:rPr lang="nl-NL" sz="1200" b="0" i="0" baseline="0" dirty="0" smtClean="0"/>
                        <a:t> 71 </a:t>
                      </a:r>
                      <a:r>
                        <a:rPr lang="nl-NL" sz="1200" b="0" i="0" baseline="0" dirty="0" err="1" smtClean="0"/>
                        <a:t>ptn</a:t>
                      </a:r>
                      <a:r>
                        <a:rPr lang="nl-NL" sz="1200" b="0" i="0" baseline="0" dirty="0" smtClean="0"/>
                        <a:t>)</a:t>
                      </a:r>
                      <a:endParaRPr lang="nl-NL" sz="1200" b="0" i="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73</a:t>
                      </a:r>
                      <a:r>
                        <a:rPr lang="nl-NL" sz="1200" baseline="0" dirty="0" smtClean="0"/>
                        <a:t>ptn</a:t>
                      </a:r>
                      <a:endParaRPr lang="nl-BE" sz="12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4447"/>
              </p:ext>
            </p:extLst>
          </p:nvPr>
        </p:nvGraphicFramePr>
        <p:xfrm>
          <a:off x="5580112" y="841373"/>
          <a:ext cx="3168352" cy="15959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18248"/>
                <a:gridCol w="1550104"/>
              </a:tblGrid>
              <a:tr h="196385"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/>
                        <a:t>Forfaits</a:t>
                      </a:r>
                      <a:endParaRPr lang="nl-BE" sz="9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/>
                        <a:t>Euro</a:t>
                      </a:r>
                      <a:endParaRPr lang="nl-BE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900" dirty="0" smtClean="0"/>
                        <a:t>Forfait</a:t>
                      </a:r>
                      <a:r>
                        <a:rPr lang="nl-NL" sz="900" baseline="0" dirty="0" smtClean="0"/>
                        <a:t> kwaliteit 0,3%</a:t>
                      </a:r>
                      <a:endParaRPr lang="nl-BE" sz="9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/>
                        <a:t>180</a:t>
                      </a:r>
                      <a:endParaRPr lang="nl-BE" sz="9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900" b="0" i="0" dirty="0" smtClean="0"/>
                        <a:t>Conventioneel verlof 0,761%</a:t>
                      </a: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/>
                        <a:t>457</a:t>
                      </a:r>
                      <a:endParaRPr lang="nl-BE" sz="9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900" b="0" i="0" dirty="0" smtClean="0"/>
                        <a:t>Management en vorming</a:t>
                      </a:r>
                    </a:p>
                    <a:p>
                      <a:pPr algn="l"/>
                      <a:r>
                        <a:rPr lang="nl-NL" sz="900" b="0" i="0" dirty="0" smtClean="0"/>
                        <a:t>( 626,48 per VTE)</a:t>
                      </a: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/>
                        <a:t>645</a:t>
                      </a:r>
                      <a:endParaRPr lang="nl-BE" sz="9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 algn="l"/>
                      <a:r>
                        <a:rPr lang="nl-NL" sz="900" b="0" i="0" dirty="0" smtClean="0"/>
                        <a:t>Zware beroepen (2,485%)</a:t>
                      </a: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/>
                        <a:t>1 491</a:t>
                      </a:r>
                      <a:endParaRPr lang="nl-BE" sz="9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" name="Groep 21"/>
          <p:cNvGrpSpPr/>
          <p:nvPr/>
        </p:nvGrpSpPr>
        <p:grpSpPr>
          <a:xfrm>
            <a:off x="994689" y="1642544"/>
            <a:ext cx="3410206" cy="1131277"/>
            <a:chOff x="994689" y="1642544"/>
            <a:chExt cx="3410206" cy="1131277"/>
          </a:xfrm>
        </p:grpSpPr>
        <p:sp>
          <p:nvSpPr>
            <p:cNvPr id="7" name="Tekstvak 6"/>
            <p:cNvSpPr txBox="1"/>
            <p:nvPr/>
          </p:nvSpPr>
          <p:spPr>
            <a:xfrm>
              <a:off x="994689" y="1783805"/>
              <a:ext cx="985023" cy="782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smtClean="0"/>
                <a:t>20 %</a:t>
              </a:r>
            </a:p>
            <a:p>
              <a:pPr algn="ctr"/>
              <a:r>
                <a:rPr lang="nl-NL" dirty="0" smtClean="0"/>
                <a:t>12 000 euro</a:t>
              </a:r>
              <a:endParaRPr lang="nl-BE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419872" y="1792734"/>
              <a:ext cx="985023" cy="782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8</a:t>
              </a:r>
              <a:r>
                <a:rPr lang="nl-NL" dirty="0" smtClean="0"/>
                <a:t>0 %</a:t>
              </a:r>
            </a:p>
            <a:p>
              <a:pPr algn="ctr"/>
              <a:r>
                <a:rPr lang="nl-NL" dirty="0" smtClean="0"/>
                <a:t>48 000 euro</a:t>
              </a:r>
              <a:endParaRPr lang="nl-BE" dirty="0"/>
            </a:p>
          </p:txBody>
        </p:sp>
        <p:sp>
          <p:nvSpPr>
            <p:cNvPr id="15" name="PIJL-RECHTS 14"/>
            <p:cNvSpPr/>
            <p:nvPr/>
          </p:nvSpPr>
          <p:spPr>
            <a:xfrm rot="1655336">
              <a:off x="3409430" y="1646692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PIJL-RECHTS 15"/>
            <p:cNvSpPr/>
            <p:nvPr/>
          </p:nvSpPr>
          <p:spPr>
            <a:xfrm rot="9236819">
              <a:off x="1556417" y="1642544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PIJL-RECHTS 16"/>
            <p:cNvSpPr/>
            <p:nvPr/>
          </p:nvSpPr>
          <p:spPr>
            <a:xfrm rot="5400000">
              <a:off x="1267011" y="2560363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PIJL-RECHTS 17"/>
            <p:cNvSpPr/>
            <p:nvPr/>
          </p:nvSpPr>
          <p:spPr>
            <a:xfrm rot="5400000">
              <a:off x="3610628" y="2566015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1755702" y="4371950"/>
            <a:ext cx="2048624" cy="646331"/>
            <a:chOff x="1755702" y="4371950"/>
            <a:chExt cx="2048624" cy="646331"/>
          </a:xfrm>
        </p:grpSpPr>
        <p:sp>
          <p:nvSpPr>
            <p:cNvPr id="19" name="Tekstvak 18"/>
            <p:cNvSpPr txBox="1"/>
            <p:nvPr/>
          </p:nvSpPr>
          <p:spPr>
            <a:xfrm>
              <a:off x="2403400" y="4371950"/>
              <a:ext cx="791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smtClean="0"/>
                <a:t>Totaal</a:t>
              </a:r>
            </a:p>
            <a:p>
              <a:pPr algn="ctr"/>
              <a:r>
                <a:rPr lang="nl-NL" dirty="0" smtClean="0"/>
                <a:t>83 </a:t>
              </a:r>
              <a:r>
                <a:rPr lang="nl-NL" dirty="0" err="1" smtClean="0"/>
                <a:t>ptn</a:t>
              </a:r>
              <a:endParaRPr lang="nl-NL" dirty="0" smtClean="0"/>
            </a:p>
          </p:txBody>
        </p:sp>
        <p:sp>
          <p:nvSpPr>
            <p:cNvPr id="20" name="PIJL-RECHTS 19"/>
            <p:cNvSpPr/>
            <p:nvPr/>
          </p:nvSpPr>
          <p:spPr>
            <a:xfrm rot="9236819">
              <a:off x="3434434" y="4570490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PIJL-RECHTS 20"/>
            <p:cNvSpPr/>
            <p:nvPr/>
          </p:nvSpPr>
          <p:spPr>
            <a:xfrm rot="1655336">
              <a:off x="1755702" y="4566342"/>
              <a:ext cx="369892" cy="45719"/>
            </a:xfrm>
            <a:prstGeom prst="rightArrow">
              <a:avLst/>
            </a:prstGeom>
            <a:solidFill>
              <a:srgbClr val="004D5C"/>
            </a:solidFill>
            <a:ln>
              <a:solidFill>
                <a:srgbClr val="00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580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795886"/>
            <a:ext cx="6548264" cy="360040"/>
          </a:xfrm>
        </p:spPr>
        <p:txBody>
          <a:bodyPr/>
          <a:lstStyle/>
          <a:p>
            <a:r>
              <a:rPr lang="nl-BE" dirty="0" smtClean="0"/>
              <a:t>Voorschotten &amp; afrekeningen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89882" y="4155926"/>
            <a:ext cx="6544816" cy="576064"/>
          </a:xfrm>
        </p:spPr>
        <p:txBody>
          <a:bodyPr/>
          <a:lstStyle/>
          <a:p>
            <a:r>
              <a:rPr lang="nl-BE" dirty="0" smtClean="0"/>
              <a:t>Infosessie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05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Personeelspunten: </a:t>
            </a:r>
            <a:r>
              <a:rPr lang="nl-NL" dirty="0" err="1" smtClean="0"/>
              <a:t>zorggebonden</a:t>
            </a:r>
            <a:r>
              <a:rPr lang="nl-NL" dirty="0" smtClean="0"/>
              <a:t> punten en </a:t>
            </a:r>
            <a:r>
              <a:rPr lang="nl-NL" dirty="0" err="1" smtClean="0"/>
              <a:t>organisatiegebonden</a:t>
            </a:r>
            <a:r>
              <a:rPr lang="nl-NL" dirty="0" smtClean="0"/>
              <a:t> punten</a:t>
            </a:r>
          </a:p>
          <a:p>
            <a:pPr lvl="1"/>
            <a:r>
              <a:rPr lang="nl-NL" dirty="0" err="1" smtClean="0"/>
              <a:t>Zorggebonden</a:t>
            </a:r>
            <a:r>
              <a:rPr lang="nl-NL" dirty="0" smtClean="0"/>
              <a:t>  punten: som van de ingezette vouchers binnen kalenderjaar</a:t>
            </a:r>
          </a:p>
          <a:p>
            <a:pPr lvl="1">
              <a:lnSpc>
                <a:spcPct val="150000"/>
              </a:lnSpc>
            </a:pPr>
            <a:r>
              <a:rPr lang="nl-NL" dirty="0" err="1" smtClean="0"/>
              <a:t>Organisatiegebonden</a:t>
            </a:r>
            <a:r>
              <a:rPr lang="nl-NL" dirty="0" smtClean="0"/>
              <a:t> punten: resultaat van de transitie + nieuwe vouchers 2016</a:t>
            </a:r>
          </a:p>
          <a:p>
            <a:r>
              <a:rPr lang="nl-NL" u="sng" dirty="0" err="1" smtClean="0"/>
              <a:t>Zorggebonden</a:t>
            </a:r>
            <a:r>
              <a:rPr lang="nl-NL" dirty="0" smtClean="0"/>
              <a:t> punten: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enkel gesubsidieerd via personeel</a:t>
            </a:r>
          </a:p>
          <a:p>
            <a:pPr>
              <a:lnSpc>
                <a:spcPct val="150000"/>
              </a:lnSpc>
            </a:pPr>
            <a:r>
              <a:rPr lang="nl-NL" u="sng" dirty="0" err="1" smtClean="0"/>
              <a:t>Organisatiegebonden</a:t>
            </a:r>
            <a:r>
              <a:rPr lang="nl-NL" dirty="0" smtClean="0"/>
              <a:t> punten:</a:t>
            </a:r>
          </a:p>
          <a:p>
            <a:pPr lvl="1"/>
            <a:r>
              <a:rPr lang="nl-NL" dirty="0" smtClean="0"/>
              <a:t>Gesubsidieerd via personeel en/of bedrag per punt (894,87 euro)</a:t>
            </a:r>
          </a:p>
          <a:p>
            <a:pPr lvl="1"/>
            <a:endParaRPr lang="nl-NL" dirty="0"/>
          </a:p>
          <a:p>
            <a:pPr marL="100012" indent="0">
              <a:buNone/>
            </a:pPr>
            <a:r>
              <a:rPr lang="nl-NL" dirty="0" smtClean="0"/>
              <a:t>Opgelet: geen opsplitsing </a:t>
            </a:r>
            <a:r>
              <a:rPr lang="nl-NL" dirty="0" err="1" smtClean="0"/>
              <a:t>zorggebonden</a:t>
            </a:r>
            <a:r>
              <a:rPr lang="nl-NL" dirty="0" smtClean="0"/>
              <a:t> en </a:t>
            </a:r>
            <a:r>
              <a:rPr lang="nl-NL" dirty="0" err="1" smtClean="0"/>
              <a:t>organisatiegebonden</a:t>
            </a:r>
            <a:r>
              <a:rPr lang="nl-NL" dirty="0" smtClean="0"/>
              <a:t> functies</a:t>
            </a:r>
            <a:endParaRPr lang="nl-B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Afrekenen vouchers en bijdrage A</a:t>
            </a:r>
            <a:endParaRPr lang="nl-BE" dirty="0">
              <a:solidFill>
                <a:srgbClr val="004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Stap 1: bepalen van de personeelskost</a:t>
            </a:r>
            <a:endParaRPr lang="nl-NL" dirty="0" smtClean="0"/>
          </a:p>
          <a:p>
            <a:pPr lvl="1">
              <a:lnSpc>
                <a:spcPct val="150000"/>
              </a:lnSpc>
            </a:pPr>
            <a:r>
              <a:rPr lang="nl-NL" dirty="0" smtClean="0"/>
              <a:t>Doorgegeven personeel- alternatieve </a:t>
            </a:r>
            <a:r>
              <a:rPr lang="nl-NL" dirty="0" err="1" smtClean="0"/>
              <a:t>loonfinancierings</a:t>
            </a:r>
            <a:r>
              <a:rPr lang="nl-NL" dirty="0" smtClean="0"/>
              <a:t> methodiek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Opgelet: geen loonkost forfait meer (3,325%)</a:t>
            </a:r>
          </a:p>
          <a:p>
            <a:pPr>
              <a:lnSpc>
                <a:spcPct val="150000"/>
              </a:lnSpc>
            </a:pPr>
            <a:r>
              <a:rPr lang="nl-NL" u="sng" dirty="0" smtClean="0"/>
              <a:t>Stap 2: bepalen van werkingsmiddelen</a:t>
            </a:r>
            <a:endParaRPr lang="nl-NL" dirty="0" smtClean="0"/>
          </a:p>
          <a:p>
            <a:pPr lvl="1"/>
            <a:r>
              <a:rPr lang="nl-NL" dirty="0"/>
              <a:t>B</a:t>
            </a:r>
            <a:r>
              <a:rPr lang="nl-NL" dirty="0" smtClean="0"/>
              <a:t>edrag per punt (894,87 euro)</a:t>
            </a:r>
          </a:p>
          <a:p>
            <a:pPr lvl="1"/>
            <a:r>
              <a:rPr lang="nl-NL" dirty="0" smtClean="0"/>
              <a:t>Maximaal aantal omgezette punten = </a:t>
            </a:r>
            <a:r>
              <a:rPr lang="nl-NL" dirty="0" err="1" smtClean="0"/>
              <a:t>organisatiegebonden</a:t>
            </a:r>
            <a:r>
              <a:rPr lang="nl-NL" dirty="0" smtClean="0"/>
              <a:t> punten</a:t>
            </a:r>
          </a:p>
          <a:p>
            <a:pPr>
              <a:lnSpc>
                <a:spcPct val="150000"/>
              </a:lnSpc>
            </a:pPr>
            <a:r>
              <a:rPr lang="nl-NL" u="sng" dirty="0"/>
              <a:t>Stap </a:t>
            </a:r>
            <a:r>
              <a:rPr lang="nl-NL" u="sng" dirty="0" smtClean="0"/>
              <a:t>3: verrekening bijdrage A</a:t>
            </a:r>
            <a:endParaRPr lang="nl-NL" dirty="0"/>
          </a:p>
          <a:p>
            <a:pPr lvl="1"/>
            <a:r>
              <a:rPr lang="nl-NL" dirty="0" smtClean="0"/>
              <a:t>Omrekenen bijdrage A naar bedrag (maal 894,87 euro)</a:t>
            </a:r>
          </a:p>
          <a:p>
            <a:pPr lvl="1"/>
            <a:r>
              <a:rPr lang="nl-NL" dirty="0" smtClean="0"/>
              <a:t>Personeelskost + werkingsmiddelen –bijdrage A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Afrekenen vouchers en bijdrage A</a:t>
            </a:r>
            <a:endParaRPr lang="nl-BE" dirty="0">
              <a:solidFill>
                <a:srgbClr val="004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2017: voorschotten FAM behouden</a:t>
            </a:r>
            <a:endParaRPr lang="nl-NL" dirty="0" smtClean="0"/>
          </a:p>
          <a:p>
            <a:pPr lvl="1"/>
            <a:r>
              <a:rPr lang="nl-NL" sz="2000" dirty="0" smtClean="0"/>
              <a:t>Op basis van de FAM erkenning 2016</a:t>
            </a:r>
          </a:p>
          <a:p>
            <a:pPr lvl="1"/>
            <a:r>
              <a:rPr lang="nl-NL" sz="2000" dirty="0" smtClean="0"/>
              <a:t>Personeelspunten en werkingsmiddelen</a:t>
            </a:r>
          </a:p>
          <a:p>
            <a:pPr>
              <a:lnSpc>
                <a:spcPct val="150000"/>
              </a:lnSpc>
            </a:pPr>
            <a:r>
              <a:rPr lang="nl-NL" u="sng" dirty="0" smtClean="0"/>
              <a:t>2018: overschakelen naar lopende vouchers</a:t>
            </a:r>
            <a:endParaRPr lang="nl-NL" dirty="0" smtClean="0"/>
          </a:p>
          <a:p>
            <a:pPr lvl="1"/>
            <a:r>
              <a:rPr lang="nl-NL" dirty="0" err="1" smtClean="0"/>
              <a:t>Zorggebonden</a:t>
            </a:r>
            <a:r>
              <a:rPr lang="nl-NL" dirty="0" smtClean="0"/>
              <a:t> punten bepaald op basis van lopende vouchers (punten per maand)</a:t>
            </a:r>
          </a:p>
          <a:p>
            <a:pPr lvl="1"/>
            <a:r>
              <a:rPr lang="nl-NL" dirty="0" err="1" smtClean="0"/>
              <a:t>Organisatiegebonden</a:t>
            </a:r>
            <a:r>
              <a:rPr lang="nl-NL" dirty="0" smtClean="0"/>
              <a:t> punten op maandbasis, met keuze tot omzetting naar werkingsmiddelen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Voorschotten vouchers vanaf 2018</a:t>
            </a:r>
            <a:endParaRPr lang="nl-BE" dirty="0">
              <a:solidFill>
                <a:srgbClr val="004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795886"/>
            <a:ext cx="6548264" cy="432048"/>
          </a:xfrm>
        </p:spPr>
        <p:txBody>
          <a:bodyPr/>
          <a:lstStyle/>
          <a:p>
            <a:r>
              <a:rPr lang="nl-BE" dirty="0"/>
              <a:t>Bepaling persoonsvolgende budgetten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4155926"/>
            <a:ext cx="6544816" cy="576064"/>
          </a:xfrm>
        </p:spPr>
        <p:txBody>
          <a:bodyPr/>
          <a:lstStyle/>
          <a:p>
            <a:r>
              <a:rPr lang="nl-BE" dirty="0" smtClean="0"/>
              <a:t>Infosessie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12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Tool met </a:t>
            </a:r>
            <a:r>
              <a:rPr lang="nl-BE" dirty="0"/>
              <a:t>cliënten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2" indent="0">
              <a:buNone/>
            </a:pPr>
            <a:r>
              <a:rPr lang="nl-BE" dirty="0" smtClean="0"/>
              <a:t>Tool van voorziening A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46570"/>
              </p:ext>
            </p:extLst>
          </p:nvPr>
        </p:nvGraphicFramePr>
        <p:xfrm>
          <a:off x="1115617" y="1812270"/>
          <a:ext cx="6336703" cy="2565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Cliënten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Uren IO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56673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Anne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371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Bart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34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70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Celine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Daan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Eva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0,5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RTH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TOTAAL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100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EFFECTEN OP KORTE TERMIJN BIJSTURING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 IN- EN UITSTROOM ZAL EFFECTIEF GEVOLGEN HEBBEN VOOR MIDDELEN VAN VERGUNDE ZORGAANBIEDER</a:t>
            </a:r>
          </a:p>
          <a:p>
            <a:r>
              <a:rPr lang="nl-BE" dirty="0" smtClean="0"/>
              <a:t>VOOR OVERIGE : ZORGAANBIEDER HEEFT IN 2017 DEZELFDE MIDDELEN ALS IN 2016 </a:t>
            </a:r>
          </a:p>
          <a:p>
            <a:r>
              <a:rPr lang="nl-BE" dirty="0" smtClean="0"/>
              <a:t>DUS GEEN REDEN OM ZORGZAANBOD NU REEDS TERUG TE SCHROEVEN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4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FAM naar RTH bij transitie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2" indent="0">
              <a:buNone/>
            </a:pPr>
            <a:r>
              <a:rPr lang="nl-BE" dirty="0" smtClean="0"/>
              <a:t>1 cliënt valt onder RTH</a:t>
            </a:r>
          </a:p>
          <a:p>
            <a:pPr marL="87312" indent="0">
              <a:buNone/>
            </a:pPr>
            <a:endParaRPr lang="nl-BE" dirty="0"/>
          </a:p>
          <a:p>
            <a:pPr marL="87312" indent="0">
              <a:buNone/>
            </a:pPr>
            <a:endParaRPr lang="nl-BE" dirty="0" smtClean="0"/>
          </a:p>
          <a:p>
            <a:pPr marL="87312" indent="0">
              <a:buNone/>
            </a:pPr>
            <a:endParaRPr lang="nl-BE" dirty="0"/>
          </a:p>
          <a:p>
            <a:pPr marL="87312" indent="0">
              <a:buNone/>
            </a:pPr>
            <a:r>
              <a:rPr lang="nl-BE" dirty="0" smtClean="0"/>
              <a:t>Omzetting naar RTH</a:t>
            </a:r>
          </a:p>
          <a:p>
            <a:pPr marL="87312" indent="0">
              <a:buNone/>
            </a:pPr>
            <a:r>
              <a:rPr lang="nl-BE" dirty="0" smtClean="0"/>
              <a:t>	</a:t>
            </a:r>
            <a:r>
              <a:rPr lang="nl-BE" sz="1800" dirty="0" smtClean="0"/>
              <a:t>0,5 uur mobiele begeleiding </a:t>
            </a:r>
            <a:r>
              <a:rPr lang="nl-BE" sz="1800" dirty="0" smtClean="0">
                <a:sym typeface="Wingdings"/>
              </a:rPr>
              <a:t> </a:t>
            </a:r>
            <a:r>
              <a:rPr lang="nl-BE" sz="1800" b="1" dirty="0" smtClean="0"/>
              <a:t>3,82</a:t>
            </a:r>
            <a:r>
              <a:rPr lang="nl-BE" sz="1800" dirty="0" smtClean="0"/>
              <a:t> benodigde RTH-punten</a:t>
            </a:r>
            <a:endParaRPr lang="nl-BE" sz="1800" dirty="0"/>
          </a:p>
          <a:p>
            <a:pPr marL="87312" indent="0">
              <a:buNone/>
            </a:pPr>
            <a:r>
              <a:rPr lang="nl-BE" sz="1800" dirty="0" smtClean="0"/>
              <a:t>	3,82*(1+89/894,87) = 4,20</a:t>
            </a:r>
          </a:p>
          <a:p>
            <a:pPr marL="87312" indent="0">
              <a:buNone/>
            </a:pPr>
            <a:r>
              <a:rPr lang="nl-BE" sz="1800" dirty="0"/>
              <a:t>	</a:t>
            </a:r>
            <a:r>
              <a:rPr lang="nl-BE" sz="1800" dirty="0" smtClean="0"/>
              <a:t>VZ A totaal punten 129,55 </a:t>
            </a:r>
            <a:r>
              <a:rPr lang="nl-BE" sz="1800" dirty="0" smtClean="0">
                <a:sym typeface="Wingdings"/>
              </a:rPr>
              <a:t></a:t>
            </a:r>
            <a:r>
              <a:rPr lang="nl-BE" sz="1800" dirty="0" smtClean="0"/>
              <a:t> 129,55-4,20 = 125,35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24840"/>
              </p:ext>
            </p:extLst>
          </p:nvPr>
        </p:nvGraphicFramePr>
        <p:xfrm>
          <a:off x="323529" y="1563638"/>
          <a:ext cx="6336703" cy="736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Cliënten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Uren IO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Eva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0,5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RTH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3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 tussen voorlopig en definitief PVB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Controle zorgregie</a:t>
            </a:r>
          </a:p>
          <a:p>
            <a:endParaRPr lang="nl-BE" dirty="0"/>
          </a:p>
          <a:p>
            <a:r>
              <a:rPr lang="nl-BE" dirty="0" smtClean="0"/>
              <a:t>Correctiefactor</a:t>
            </a:r>
          </a:p>
          <a:p>
            <a:endParaRPr lang="nl-BE" dirty="0" smtClean="0"/>
          </a:p>
          <a:p>
            <a:r>
              <a:rPr lang="nl-BE" dirty="0" smtClean="0"/>
              <a:t>Personen die ondersteuning combineren</a:t>
            </a:r>
          </a:p>
          <a:p>
            <a:endParaRPr lang="nl-BE" dirty="0"/>
          </a:p>
          <a:p>
            <a:r>
              <a:rPr lang="nl-BE" dirty="0" smtClean="0"/>
              <a:t>Personen met enkel individuele ondersteuning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3335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Controle zorgregie</a:t>
            </a:r>
            <a:br>
              <a:rPr lang="nl-BE" dirty="0" smtClean="0"/>
            </a:b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2" indent="0">
              <a:buNone/>
            </a:pPr>
            <a:r>
              <a:rPr lang="nl-BE" dirty="0" smtClean="0"/>
              <a:t>FAM-categorie dagondersteuning(DO) 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nl-BE" dirty="0" smtClean="0"/>
              <a:t> Woonondersteuning (WO) max. 2,3/week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nl-BE" dirty="0"/>
              <a:t> </a:t>
            </a:r>
            <a:r>
              <a:rPr lang="nl-BE" dirty="0" smtClean="0"/>
              <a:t>Max. 3u individuele ondersteuning (IO)/week</a:t>
            </a:r>
          </a:p>
          <a:p>
            <a:pPr marL="457200" lvl="1" indent="0">
              <a:buNone/>
            </a:pPr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FAM-categorie middenfrequente woonondersteuning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nl-BE" dirty="0" smtClean="0"/>
              <a:t>WO &amp; DO max. 2,3/week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nl-BE" dirty="0" smtClean="0"/>
              <a:t>Max. </a:t>
            </a:r>
            <a:r>
              <a:rPr lang="nl-BE" dirty="0"/>
              <a:t>3u </a:t>
            </a:r>
            <a:r>
              <a:rPr lang="nl-BE" dirty="0" smtClean="0"/>
              <a:t>IO/week</a:t>
            </a:r>
          </a:p>
          <a:p>
            <a:pPr marL="457200" lvl="1" indent="0">
              <a:buNone/>
            </a:pPr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Kortdurend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nl-BE" dirty="0" smtClean="0"/>
              <a:t> WO </a:t>
            </a:r>
            <a:r>
              <a:rPr lang="nl-BE" dirty="0"/>
              <a:t>&amp; DO </a:t>
            </a:r>
            <a:r>
              <a:rPr lang="nl-BE" dirty="0" smtClean="0"/>
              <a:t>max. </a:t>
            </a:r>
            <a:r>
              <a:rPr lang="nl-BE" dirty="0"/>
              <a:t>2,3/week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nl-BE" dirty="0" smtClean="0"/>
              <a:t> Geen IO</a:t>
            </a:r>
            <a:endParaRPr lang="nl-BE" dirty="0"/>
          </a:p>
          <a:p>
            <a:pPr lvl="1">
              <a:buFont typeface="Wingdings" panose="05000000000000000000" pitchFamily="2" charset="2"/>
              <a:buChar char="ð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14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Controle zorgregie</a:t>
            </a:r>
            <a:r>
              <a:rPr lang="nl-BE" dirty="0"/>
              <a:t/>
            </a:r>
            <a:br>
              <a:rPr lang="nl-BE" dirty="0"/>
            </a:br>
            <a:endParaRPr lang="nl-BE" sz="18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06171"/>
              </p:ext>
            </p:extLst>
          </p:nvPr>
        </p:nvGraphicFramePr>
        <p:xfrm>
          <a:off x="323528" y="3718158"/>
          <a:ext cx="6336703" cy="365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2837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Bart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51525"/>
              </p:ext>
            </p:extLst>
          </p:nvPr>
        </p:nvGraphicFramePr>
        <p:xfrm>
          <a:off x="323528" y="1995686"/>
          <a:ext cx="6336703" cy="731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2837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Cliënten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Uren IO</a:t>
                      </a:r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37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Bart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nl-B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78177" y="1131590"/>
            <a:ext cx="8712968" cy="3384376"/>
          </a:xfrm>
          <a:prstGeom prst="rect">
            <a:avLst/>
          </a:prstGeom>
        </p:spPr>
        <p:txBody>
          <a:bodyPr/>
          <a:lstStyle>
            <a:lvl1pPr marL="269875" indent="-182563" algn="l" defTabSz="914400" rtl="0" eaLnBrk="1" latinLnBrk="0" hangingPunct="1">
              <a:spcBef>
                <a:spcPct val="20000"/>
              </a:spcBef>
              <a:buClr>
                <a:srgbClr val="004D5C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ct val="20000"/>
              </a:spcBef>
              <a:buClr>
                <a:srgbClr val="004D5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63513" algn="l" defTabSz="914400" rtl="0" eaLnBrk="1" latinLnBrk="0" hangingPunct="1">
              <a:spcBef>
                <a:spcPct val="20000"/>
              </a:spcBef>
              <a:buClr>
                <a:srgbClr val="004D5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413" indent="-150813" algn="l" defTabSz="914400" rtl="0" eaLnBrk="1" latinLnBrk="0" hangingPunct="1">
              <a:spcBef>
                <a:spcPct val="20000"/>
              </a:spcBef>
              <a:buClr>
                <a:srgbClr val="004D5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spcBef>
                <a:spcPct val="20000"/>
              </a:spcBef>
              <a:buClr>
                <a:srgbClr val="004D5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nl-BE" dirty="0" smtClean="0"/>
              <a:t>Bart is ingestroomd via de FAM-categorie dagondersteuning</a:t>
            </a:r>
          </a:p>
          <a:p>
            <a:pPr marL="87312" indent="0">
              <a:buNone/>
            </a:pPr>
            <a:r>
              <a:rPr lang="nl-BE" dirty="0" smtClean="0"/>
              <a:t>De doorgegeven ondersteuning is echter de volgende: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De woonondersteuning werd gecorrigeerd en een nieuw voorlopig PVB uitgerekend:</a:t>
            </a:r>
          </a:p>
          <a:p>
            <a:endParaRPr lang="nl-BE" dirty="0"/>
          </a:p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Nieuw totaal over de hele voorziening: </a:t>
            </a:r>
            <a:r>
              <a:rPr lang="nl-BE" b="1" dirty="0" smtClean="0"/>
              <a:t>95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0454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Correctiefactor</a:t>
            </a:r>
            <a:endParaRPr lang="nl-B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nl-BE" dirty="0" smtClean="0"/>
              </a:p>
              <a:p>
                <a:pPr marL="87312" indent="0">
                  <a:buNone/>
                </a:pPr>
                <a:r>
                  <a:rPr lang="nl-BE" dirty="0" smtClean="0"/>
                  <a:t>De voorbeeldvoorziening heeft in het totaal </a:t>
                </a:r>
                <a:r>
                  <a:rPr lang="nl-BE" b="1" dirty="0" smtClean="0"/>
                  <a:t>100</a:t>
                </a:r>
                <a:r>
                  <a:rPr lang="nl-BE" dirty="0" smtClean="0"/>
                  <a:t> zorggebonden punten ter beschikking in FAM</a:t>
                </a:r>
              </a:p>
              <a:p>
                <a:pPr marL="87312" indent="0">
                  <a:buNone/>
                </a:pPr>
                <a:endParaRPr lang="nl-BE" dirty="0" smtClean="0"/>
              </a:p>
              <a:p>
                <a:pPr marL="87312" indent="0">
                  <a:buNone/>
                </a:pPr>
                <a:r>
                  <a:rPr lang="nl-BE" dirty="0" smtClean="0"/>
                  <a:t>Som voorlopige budgetten is </a:t>
                </a:r>
                <a:r>
                  <a:rPr lang="nl-BE" b="1" dirty="0" smtClean="0"/>
                  <a:t>95</a:t>
                </a:r>
              </a:p>
              <a:p>
                <a:pPr marL="87312" indent="0">
                  <a:buNone/>
                </a:pPr>
                <a:endParaRPr lang="nl-BE" dirty="0"/>
              </a:p>
              <a:p>
                <a:pPr marL="87312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BE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dirty="0" smtClean="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nl-BE" b="0" i="1" dirty="0" smtClean="0">
                            <a:latin typeface="Cambria Math"/>
                          </a:rPr>
                          <m:t>95</m:t>
                        </m:r>
                      </m:den>
                    </m:f>
                  </m:oMath>
                </a14:m>
                <a:r>
                  <a:rPr lang="nl-BE" dirty="0" smtClean="0"/>
                  <a:t> = 105,3%</a:t>
                </a:r>
              </a:p>
              <a:p>
                <a:pPr lvl="1">
                  <a:buFont typeface="Wingdings" panose="05000000000000000000" pitchFamily="2" charset="2"/>
                  <a:buChar char="ð"/>
                </a:pPr>
                <a:r>
                  <a:rPr lang="nl-BE" dirty="0" smtClean="0"/>
                  <a:t> Alle voorlopige </a:t>
                </a:r>
                <a:r>
                  <a:rPr lang="nl-BE" dirty="0" err="1" smtClean="0"/>
                  <a:t>PVB’s</a:t>
                </a:r>
                <a:r>
                  <a:rPr lang="nl-BE" dirty="0" smtClean="0"/>
                  <a:t> worden vermenigvuldigd met 105,3%</a:t>
                </a:r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Personen die ondersteuning </a:t>
            </a:r>
            <a:r>
              <a:rPr lang="nl-BE" dirty="0" smtClean="0"/>
              <a:t>combineren</a:t>
            </a:r>
            <a:r>
              <a:rPr lang="nl-BE" dirty="0"/>
              <a:t/>
            </a:r>
            <a:br>
              <a:rPr lang="nl-BE" dirty="0"/>
            </a:b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Daan combineert 3 dagen DO met 2 uren individuele ondersteuning bij een andere voorziening (VZ B).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De ondersteuning wordt aangevuld en er wordt een nieuw budget berekend</a:t>
            </a:r>
          </a:p>
          <a:p>
            <a:endParaRPr lang="nl-BE" dirty="0"/>
          </a:p>
          <a:p>
            <a:endParaRPr lang="nl-BE" dirty="0" smtClean="0"/>
          </a:p>
          <a:p>
            <a:pPr lvl="1"/>
            <a:endParaRPr lang="nl-BE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97831"/>
              </p:ext>
            </p:extLst>
          </p:nvPr>
        </p:nvGraphicFramePr>
        <p:xfrm>
          <a:off x="323528" y="3790166"/>
          <a:ext cx="6336703" cy="365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Daan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20,8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69596"/>
              </p:ext>
            </p:extLst>
          </p:nvPr>
        </p:nvGraphicFramePr>
        <p:xfrm>
          <a:off x="323528" y="2267198"/>
          <a:ext cx="6336703" cy="736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9562"/>
                <a:gridCol w="1327450"/>
                <a:gridCol w="1327450"/>
                <a:gridCol w="1327450"/>
                <a:gridCol w="1184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Cliënten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Uren IO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Daan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Personen die ondersteuning </a:t>
            </a:r>
            <a:r>
              <a:rPr lang="nl-BE" dirty="0" smtClean="0"/>
              <a:t>combineren</a:t>
            </a:r>
            <a:r>
              <a:rPr lang="nl-BE" dirty="0"/>
              <a:t/>
            </a:r>
            <a:br>
              <a:rPr lang="nl-BE" dirty="0"/>
            </a:br>
            <a:endParaRPr lang="nl-B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7312" indent="0">
                  <a:buNone/>
                </a:pPr>
                <a:r>
                  <a:rPr lang="nl-BE" dirty="0" smtClean="0"/>
                  <a:t>Dit budget dient opgesplitst te worden </a:t>
                </a:r>
                <a:r>
                  <a:rPr lang="nl-BE" dirty="0" err="1" smtClean="0"/>
                  <a:t>adhv</a:t>
                </a:r>
                <a:r>
                  <a:rPr lang="nl-BE" dirty="0" smtClean="0"/>
                  <a:t> </a:t>
                </a:r>
                <a:r>
                  <a:rPr lang="nl-BE" dirty="0"/>
                  <a:t>de gewichten</a:t>
                </a:r>
              </a:p>
              <a:p>
                <a:pPr marL="457200" lvl="1" indent="0">
                  <a:buNone/>
                </a:pPr>
                <a:r>
                  <a:rPr lang="nl-BE" dirty="0" smtClean="0"/>
                  <a:t>VZ A </a:t>
                </a:r>
                <a:r>
                  <a:rPr lang="nl-BE" dirty="0"/>
                  <a:t>totaalgewicht </a:t>
                </a:r>
                <a:r>
                  <a:rPr lang="nl-BE" dirty="0" smtClean="0"/>
                  <a:t>5,4 (3*1,8) &amp; </a:t>
                </a:r>
                <a:r>
                  <a:rPr lang="nl-BE" dirty="0"/>
                  <a:t>VZ </a:t>
                </a:r>
                <a:r>
                  <a:rPr lang="nl-BE" dirty="0" smtClean="0"/>
                  <a:t>B </a:t>
                </a:r>
                <a:r>
                  <a:rPr lang="nl-BE" dirty="0"/>
                  <a:t>totaalgewicht </a:t>
                </a:r>
                <a:r>
                  <a:rPr lang="nl-BE" dirty="0" smtClean="0"/>
                  <a:t>4 (2*2)</a:t>
                </a:r>
              </a:p>
              <a:p>
                <a:pPr marL="457200" lvl="1" indent="0">
                  <a:buNone/>
                </a:pPr>
                <a:r>
                  <a:rPr lang="nl-BE" dirty="0" smtClean="0"/>
                  <a:t>SOM: 9,4</a:t>
                </a:r>
              </a:p>
              <a:p>
                <a:pPr marL="914400" lvl="2" indent="0">
                  <a:buNone/>
                </a:pPr>
                <a:r>
                  <a:rPr lang="nl-BE" dirty="0" smtClean="0"/>
                  <a:t>VZ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5,4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9,4</m:t>
                        </m:r>
                      </m:den>
                    </m:f>
                  </m:oMath>
                </a14:m>
                <a:r>
                  <a:rPr lang="nl-BE" dirty="0" smtClean="0"/>
                  <a:t> = 57,45% </a:t>
                </a:r>
                <a:r>
                  <a:rPr lang="nl-BE" dirty="0" smtClean="0">
                    <a:sym typeface="Wingdings"/>
                  </a:rPr>
                  <a:t> 20,8*57,45% = 11,95</a:t>
                </a:r>
                <a:endParaRPr lang="nl-BE" dirty="0" smtClean="0"/>
              </a:p>
              <a:p>
                <a:pPr marL="914400" lvl="2" indent="0">
                  <a:buNone/>
                </a:pPr>
                <a:r>
                  <a:rPr lang="nl-BE" dirty="0" smtClean="0"/>
                  <a:t>VZ B: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9,4</m:t>
                        </m:r>
                      </m:den>
                    </m:f>
                  </m:oMath>
                </a14:m>
                <a:r>
                  <a:rPr lang="nl-BE" dirty="0" smtClean="0"/>
                  <a:t> = 42,55% </a:t>
                </a:r>
                <a:r>
                  <a:rPr lang="nl-BE" dirty="0" smtClean="0">
                    <a:sym typeface="Wingdings"/>
                  </a:rPr>
                  <a:t> 20,8*42,55% = 8,85</a:t>
                </a:r>
                <a:endParaRPr lang="nl-BE" dirty="0"/>
              </a:p>
              <a:p>
                <a:pPr marL="87312" indent="0">
                  <a:buNone/>
                </a:pPr>
                <a:r>
                  <a:rPr lang="nl-BE" dirty="0" smtClean="0"/>
                  <a:t>Het onderdeel van voorziening A wordt vermenigvuldigd met 105,3% en dat van VZ B met hun factor, bijvoorbeeld 98%</a:t>
                </a:r>
              </a:p>
              <a:p>
                <a:pPr marL="457200" lvl="1" indent="0">
                  <a:buNone/>
                </a:pPr>
                <a:r>
                  <a:rPr lang="nl-BE" dirty="0" smtClean="0"/>
                  <a:t>VZ A: 11,95*105,3% = 12,58</a:t>
                </a:r>
              </a:p>
              <a:p>
                <a:pPr marL="457200" lvl="1" indent="0">
                  <a:buNone/>
                </a:pPr>
                <a:r>
                  <a:rPr lang="nl-BE" dirty="0" smtClean="0"/>
                  <a:t>VZ B: 8,85*98% = 8,67</a:t>
                </a:r>
              </a:p>
              <a:p>
                <a:pPr marL="87312" indent="0">
                  <a:buNone/>
                </a:pPr>
                <a:r>
                  <a:rPr lang="nl-BE" dirty="0" smtClean="0"/>
                  <a:t>Het totale definitieve PVB wordt dan 21,25</a:t>
                </a:r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98" b="-100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7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Personen met enkel </a:t>
            </a:r>
            <a:r>
              <a:rPr lang="nl-BE" dirty="0" smtClean="0"/>
              <a:t>individuele ondersteuning</a:t>
            </a: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ALS</a:t>
            </a:r>
          </a:p>
          <a:p>
            <a:pPr marL="457200" lvl="1" indent="0">
              <a:buNone/>
            </a:pPr>
            <a:r>
              <a:rPr lang="nl-BE" dirty="0" smtClean="0"/>
              <a:t>De correctiefactor van de voorziening &gt; 100%</a:t>
            </a:r>
          </a:p>
          <a:p>
            <a:pPr marL="457200" lvl="1" indent="0">
              <a:buNone/>
            </a:pPr>
            <a:r>
              <a:rPr lang="nl-BE" dirty="0" smtClean="0"/>
              <a:t>De cliënt enkel via IO ondersteund wordt</a:t>
            </a:r>
          </a:p>
          <a:p>
            <a:pPr marL="457200" lvl="1" indent="0">
              <a:buNone/>
            </a:pPr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DAN</a:t>
            </a:r>
          </a:p>
          <a:p>
            <a:pPr marL="457200" lvl="1" indent="0">
              <a:buNone/>
            </a:pPr>
            <a:r>
              <a:rPr lang="nl-BE" dirty="0" smtClean="0"/>
              <a:t>Wordt het budget van de cliënt afgetopt op 100% van de inschatting</a:t>
            </a:r>
          </a:p>
          <a:p>
            <a:pPr marL="457200" lvl="1" indent="0">
              <a:buNone/>
            </a:pPr>
            <a:r>
              <a:rPr lang="nl-BE" dirty="0" smtClean="0"/>
              <a:t>Wordt het resterende deel omgezet naar een erkenning RTH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91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Personen met enkel individuele ondersteuning</a:t>
            </a: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987574"/>
            <a:ext cx="8784976" cy="3394075"/>
          </a:xfrm>
        </p:spPr>
        <p:txBody>
          <a:bodyPr/>
          <a:lstStyle/>
          <a:p>
            <a:pPr marL="87312" indent="0">
              <a:buNone/>
            </a:pPr>
            <a:r>
              <a:rPr lang="nl-BE" dirty="0" smtClean="0"/>
              <a:t>ALS</a:t>
            </a:r>
          </a:p>
          <a:p>
            <a:pPr marL="457200" lvl="1" indent="0">
              <a:buNone/>
            </a:pPr>
            <a:r>
              <a:rPr lang="nl-BE" dirty="0" smtClean="0"/>
              <a:t>De correctiefactor van de voorziening &gt; 100%: </a:t>
            </a:r>
            <a:r>
              <a:rPr lang="nl-BE" b="1" dirty="0" smtClean="0"/>
              <a:t>105,3%</a:t>
            </a:r>
          </a:p>
          <a:p>
            <a:pPr marL="457200" lvl="1" indent="0">
              <a:buNone/>
            </a:pPr>
            <a:r>
              <a:rPr lang="nl-BE" dirty="0" smtClean="0"/>
              <a:t>De cliënt enkel via IO ondersteund wordt</a:t>
            </a:r>
          </a:p>
          <a:p>
            <a:pPr marL="457200" lvl="1" indent="0">
              <a:buNone/>
            </a:pPr>
            <a:endParaRPr lang="nl-BE" dirty="0" smtClean="0"/>
          </a:p>
          <a:p>
            <a:endParaRPr lang="nl-BE" dirty="0" smtClean="0"/>
          </a:p>
          <a:p>
            <a:pPr marL="87312" indent="0">
              <a:buNone/>
            </a:pPr>
            <a:r>
              <a:rPr lang="nl-BE" dirty="0" smtClean="0"/>
              <a:t>DAN</a:t>
            </a:r>
          </a:p>
          <a:p>
            <a:pPr marL="457200" lvl="1" indent="0">
              <a:buNone/>
            </a:pPr>
            <a:r>
              <a:rPr lang="nl-BE" dirty="0" smtClean="0"/>
              <a:t>Wordt het budget van de cliënt afgetopt op 100% van de inschatting: </a:t>
            </a:r>
            <a:r>
              <a:rPr lang="nl-BE" b="1" dirty="0" smtClean="0"/>
              <a:t>11</a:t>
            </a:r>
          </a:p>
          <a:p>
            <a:pPr marL="457200" lvl="1" indent="0">
              <a:buNone/>
            </a:pPr>
            <a:r>
              <a:rPr lang="nl-BE" dirty="0" smtClean="0"/>
              <a:t>Wordt het resterende deel omgezet naar een erkenning RTH</a:t>
            </a:r>
          </a:p>
          <a:p>
            <a:pPr marL="914400" lvl="2" indent="0">
              <a:buNone/>
            </a:pPr>
            <a:r>
              <a:rPr lang="nl-BE" dirty="0" smtClean="0"/>
              <a:t>11*5,3% = 0,583</a:t>
            </a:r>
          </a:p>
          <a:p>
            <a:pPr marL="914400" lvl="2" indent="0">
              <a:buNone/>
            </a:pPr>
            <a:r>
              <a:rPr lang="nl-BE" dirty="0" smtClean="0"/>
              <a:t>0,583*1,2535 = 0,73 (ZG+OG)</a:t>
            </a:r>
          </a:p>
          <a:p>
            <a:pPr marL="914400" lvl="2" indent="0">
              <a:buNone/>
            </a:pPr>
            <a:r>
              <a:rPr lang="nl-BE" dirty="0" smtClean="0"/>
              <a:t>0,73*925 = 675,25 (in euro)</a:t>
            </a:r>
          </a:p>
          <a:p>
            <a:pPr marL="914400" lvl="2" indent="0">
              <a:buNone/>
            </a:pPr>
            <a:r>
              <a:rPr lang="nl-BE" dirty="0" smtClean="0"/>
              <a:t>675,25 / (925 + 89) = 0,67 (RTH-punten)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84885"/>
              </p:ext>
            </p:extLst>
          </p:nvPr>
        </p:nvGraphicFramePr>
        <p:xfrm>
          <a:off x="683569" y="1995686"/>
          <a:ext cx="5688631" cy="731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49948"/>
                <a:gridCol w="1191688"/>
                <a:gridCol w="1191688"/>
                <a:gridCol w="1191688"/>
                <a:gridCol w="1063619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Cliënten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Uren IO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Celine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6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Definitieve </a:t>
            </a:r>
            <a:r>
              <a:rPr lang="nl-BE" dirty="0" err="1" smtClean="0"/>
              <a:t>PVB’s</a:t>
            </a:r>
            <a:r>
              <a:rPr lang="nl-BE" dirty="0"/>
              <a:t/>
            </a:r>
            <a:br>
              <a:rPr lang="nl-BE" dirty="0"/>
            </a:br>
            <a:endParaRPr lang="nl-BE" sz="1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14565"/>
              </p:ext>
            </p:extLst>
          </p:nvPr>
        </p:nvGraphicFramePr>
        <p:xfrm>
          <a:off x="1187624" y="1635646"/>
          <a:ext cx="6552728" cy="22716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18923"/>
                <a:gridCol w="1156475"/>
                <a:gridCol w="1156475"/>
                <a:gridCol w="1156475"/>
                <a:gridCol w="1032190"/>
                <a:gridCol w="1032190"/>
              </a:tblGrid>
              <a:tr h="38298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Cliënten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Uren IO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Def</a:t>
                      </a:r>
                      <a:r>
                        <a:rPr lang="nl-BE" dirty="0" smtClean="0"/>
                        <a:t>. PVB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Anne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Bart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2,3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29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31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Celine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Daan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13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TOTAAL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95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100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Bepaling zorggebonden en organisatiegebonden punten</a:t>
            </a:r>
          </a:p>
          <a:p>
            <a:endParaRPr lang="nl-BE" dirty="0"/>
          </a:p>
          <a:p>
            <a:r>
              <a:rPr lang="nl-BE" dirty="0" smtClean="0"/>
              <a:t>Voorschotten en afrekening</a:t>
            </a:r>
          </a:p>
          <a:p>
            <a:endParaRPr lang="nl-BE" dirty="0" smtClean="0"/>
          </a:p>
          <a:p>
            <a:r>
              <a:rPr lang="nl-BE" dirty="0" smtClean="0"/>
              <a:t>Bepaling persoonsvolgende budgetten</a:t>
            </a:r>
          </a:p>
          <a:p>
            <a:endParaRPr lang="nl-BE" dirty="0" smtClean="0"/>
          </a:p>
          <a:p>
            <a:r>
              <a:rPr lang="nl-BE" dirty="0" smtClean="0"/>
              <a:t>Geïntegreerde registratietool</a:t>
            </a:r>
          </a:p>
          <a:p>
            <a:endParaRPr lang="nl-BE" dirty="0"/>
          </a:p>
          <a:p>
            <a:r>
              <a:rPr lang="nl-BE" dirty="0" smtClean="0"/>
              <a:t>Na toelichting: Mogelijkheid om vragen te stellen vanuit individuele situatie</a:t>
            </a:r>
            <a:endParaRPr lang="nl-B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VERLOOP VAN DE INFOSESSIE</a:t>
            </a:r>
          </a:p>
        </p:txBody>
      </p:sp>
    </p:spTree>
    <p:extLst>
      <p:ext uri="{BB962C8B-B14F-4D97-AF65-F5344CB8AC3E}">
        <p14:creationId xmlns:p14="http://schemas.microsoft.com/office/powerpoint/2010/main" val="3668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795886"/>
            <a:ext cx="6548264" cy="360040"/>
          </a:xfrm>
        </p:spPr>
        <p:txBody>
          <a:bodyPr/>
          <a:lstStyle/>
          <a:p>
            <a:r>
              <a:rPr lang="nl-BE" dirty="0"/>
              <a:t>Geïntegreerde </a:t>
            </a:r>
            <a:r>
              <a:rPr lang="nl-BE" dirty="0" smtClean="0"/>
              <a:t>registratietool (GIR)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9184" y="4227934"/>
            <a:ext cx="6544816" cy="576064"/>
          </a:xfrm>
        </p:spPr>
        <p:txBody>
          <a:bodyPr/>
          <a:lstStyle/>
          <a:p>
            <a:r>
              <a:rPr lang="nl-BE" dirty="0" smtClean="0"/>
              <a:t>Infosessie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77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Vanaf 1 januari 2017 kwamen volgende applicaties te </a:t>
            </a:r>
            <a:r>
              <a:rPr lang="nl-BE" dirty="0" smtClean="0"/>
              <a:t>vervallen</a:t>
            </a:r>
          </a:p>
          <a:p>
            <a:pPr lvl="1"/>
            <a:r>
              <a:rPr lang="nl-BE" dirty="0" smtClean="0"/>
              <a:t>Cliëntenregistratie </a:t>
            </a:r>
            <a:r>
              <a:rPr lang="nl-BE" dirty="0"/>
              <a:t>(</a:t>
            </a:r>
            <a:r>
              <a:rPr lang="nl-BE" dirty="0" smtClean="0"/>
              <a:t>CR)</a:t>
            </a:r>
          </a:p>
          <a:p>
            <a:pPr lvl="1"/>
            <a:r>
              <a:rPr lang="nl-BE" dirty="0" smtClean="0"/>
              <a:t>Registratietool RTH</a:t>
            </a:r>
          </a:p>
          <a:p>
            <a:pPr lvl="1"/>
            <a:r>
              <a:rPr lang="nl-BE" dirty="0" smtClean="0"/>
              <a:t>Registratietool MFC</a:t>
            </a:r>
          </a:p>
          <a:p>
            <a:pPr lvl="1"/>
            <a:r>
              <a:rPr lang="nl-BE" dirty="0" smtClean="0"/>
              <a:t>Registratietool FAM</a:t>
            </a:r>
          </a:p>
          <a:p>
            <a:pPr lvl="1"/>
            <a:r>
              <a:rPr lang="nl-BE" dirty="0" smtClean="0"/>
              <a:t>Applicatie </a:t>
            </a:r>
            <a:r>
              <a:rPr lang="nl-BE" dirty="0"/>
              <a:t>Zorgregie</a:t>
            </a:r>
          </a:p>
          <a:p>
            <a:endParaRPr lang="nl-BE" dirty="0"/>
          </a:p>
          <a:p>
            <a:pPr marL="87312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2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de geïntegreerde registratietool zijn volgende rubrieken terug te vinden</a:t>
            </a:r>
          </a:p>
          <a:p>
            <a:pPr lvl="1"/>
            <a:r>
              <a:rPr lang="nl-BE" dirty="0"/>
              <a:t>Diensten ondersteuningsplan (</a:t>
            </a:r>
            <a:r>
              <a:rPr lang="nl-BE" dirty="0" smtClean="0"/>
              <a:t>DOP)</a:t>
            </a:r>
          </a:p>
          <a:p>
            <a:pPr lvl="1"/>
            <a:r>
              <a:rPr lang="nl-BE" dirty="0" err="1" smtClean="0"/>
              <a:t>Rechtstreekstoegankelijke</a:t>
            </a:r>
            <a:r>
              <a:rPr lang="nl-BE" dirty="0" smtClean="0"/>
              <a:t> </a:t>
            </a:r>
            <a:r>
              <a:rPr lang="nl-BE" dirty="0"/>
              <a:t>hulp (RTH)</a:t>
            </a:r>
          </a:p>
          <a:p>
            <a:pPr lvl="1"/>
            <a:r>
              <a:rPr lang="nl-BE" dirty="0"/>
              <a:t>Multifunctioneel centrum (MFC)</a:t>
            </a:r>
          </a:p>
          <a:p>
            <a:pPr lvl="1"/>
            <a:r>
              <a:rPr lang="nl-BE" dirty="0"/>
              <a:t>Voucherovereenkomst voor het Persoonsvolgend budget (PVB voucher)</a:t>
            </a:r>
          </a:p>
          <a:p>
            <a:pPr lvl="1"/>
            <a:r>
              <a:rPr lang="nl-BE" dirty="0"/>
              <a:t>Tehuis geïnterneerden en ODB-units</a:t>
            </a:r>
          </a:p>
          <a:p>
            <a:pPr marL="87312" indent="0">
              <a:buNone/>
            </a:pPr>
            <a:r>
              <a:rPr lang="nl-BE" dirty="0"/>
              <a:t>--&gt; werk in ontwikkeling, maar geleidelijk aan komen er verschillende functies bij en worden de kinderziektes verholpen, steeds gebruiksvriendelijker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9976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Stand van zaken GIR</a:t>
            </a:r>
          </a:p>
          <a:p>
            <a:r>
              <a:rPr lang="nl-BE" dirty="0"/>
              <a:t>Verbeteringen</a:t>
            </a:r>
          </a:p>
          <a:p>
            <a:r>
              <a:rPr lang="nl-BE" dirty="0"/>
              <a:t>Te verwachten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5190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 van zaken GIR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Inloggen</a:t>
            </a:r>
          </a:p>
          <a:p>
            <a:pPr lvl="1"/>
            <a:r>
              <a:rPr lang="nl-BE" dirty="0" smtClean="0"/>
              <a:t>Subsidie-eenheid (SE) inloggegevens: ISIS</a:t>
            </a:r>
            <a:endParaRPr lang="nl-BE" dirty="0"/>
          </a:p>
          <a:p>
            <a:pPr lvl="1"/>
            <a:r>
              <a:rPr lang="nl-BE" dirty="0" smtClean="0"/>
              <a:t>GIR inloggen met “medewerker SE”</a:t>
            </a:r>
            <a:endParaRPr lang="nl-BE" dirty="0"/>
          </a:p>
          <a:p>
            <a:r>
              <a:rPr lang="nl-BE" dirty="0" smtClean="0"/>
              <a:t>Invultermijnen</a:t>
            </a:r>
            <a:endParaRPr lang="nl-BE" dirty="0"/>
          </a:p>
          <a:p>
            <a:pPr lvl="1"/>
            <a:r>
              <a:rPr lang="nl-BE" dirty="0"/>
              <a:t>7 werkdagen begeleidingsovereenkomst/voucherovereenkomst</a:t>
            </a:r>
          </a:p>
          <a:p>
            <a:pPr lvl="1"/>
            <a:r>
              <a:rPr lang="nl-BE" dirty="0"/>
              <a:t>4 weken </a:t>
            </a:r>
            <a:r>
              <a:rPr lang="nl-BE" dirty="0" err="1"/>
              <a:t>dagregistratie</a:t>
            </a:r>
            <a:endParaRPr lang="nl-BE" dirty="0"/>
          </a:p>
          <a:p>
            <a:pPr lvl="1"/>
            <a:r>
              <a:rPr lang="nl-BE" dirty="0"/>
              <a:t>Retroactief </a:t>
            </a:r>
            <a:r>
              <a:rPr lang="nl-BE" dirty="0" smtClean="0"/>
              <a:t>invullen mogelijk</a:t>
            </a:r>
            <a:endParaRPr lang="nl-BE" dirty="0"/>
          </a:p>
          <a:p>
            <a:pPr lvl="1"/>
            <a:r>
              <a:rPr lang="nl-BE" dirty="0"/>
              <a:t>Begrip voorziening - VAPH</a:t>
            </a:r>
          </a:p>
          <a:p>
            <a:endParaRPr lang="nl-BE" dirty="0" smtClean="0"/>
          </a:p>
          <a:p>
            <a:pPr marL="87312" indent="0">
              <a:buNone/>
            </a:pPr>
            <a:endParaRPr lang="nl-BE" dirty="0"/>
          </a:p>
          <a:p>
            <a:pPr marL="87312" indent="0">
              <a:buNone/>
            </a:pPr>
            <a:endParaRPr lang="nl-BE" dirty="0" smtClean="0"/>
          </a:p>
          <a:p>
            <a:pPr marL="87312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95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 van zaken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Werkingsrapporten</a:t>
            </a:r>
          </a:p>
          <a:p>
            <a:pPr lvl="1"/>
            <a:r>
              <a:rPr lang="nl-BE" dirty="0" smtClean="0"/>
              <a:t>DOP</a:t>
            </a:r>
          </a:p>
          <a:p>
            <a:pPr lvl="1"/>
            <a:r>
              <a:rPr lang="nl-BE" dirty="0" smtClean="0"/>
              <a:t>RTH</a:t>
            </a:r>
          </a:p>
          <a:p>
            <a:pPr lvl="1"/>
            <a:r>
              <a:rPr lang="nl-BE" dirty="0" smtClean="0"/>
              <a:t>MFC</a:t>
            </a:r>
          </a:p>
          <a:p>
            <a:pPr lvl="1"/>
            <a:r>
              <a:rPr lang="nl-BE" dirty="0" smtClean="0"/>
              <a:t>PVB</a:t>
            </a:r>
          </a:p>
          <a:p>
            <a:pPr lvl="1"/>
            <a:r>
              <a:rPr lang="nl-BE" dirty="0"/>
              <a:t>Tehuis geïnterneerden en ODB-units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4590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 van zaken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/>
            <a:r>
              <a:rPr lang="nl-BE" dirty="0" err="1" smtClean="0"/>
              <a:t>Dagregistraties</a:t>
            </a:r>
            <a:r>
              <a:rPr lang="nl-BE" dirty="0" smtClean="0"/>
              <a:t> : </a:t>
            </a:r>
          </a:p>
          <a:p>
            <a:pPr marL="720725" lvl="2" indent="-182563"/>
            <a:r>
              <a:rPr lang="nl-BE" dirty="0"/>
              <a:t>O</a:t>
            </a:r>
            <a:r>
              <a:rPr lang="nl-BE" dirty="0" smtClean="0"/>
              <a:t>ndersteuningsfunctie op bepaalde dag</a:t>
            </a:r>
          </a:p>
          <a:p>
            <a:pPr marL="720725" lvl="2" indent="-182563"/>
            <a:r>
              <a:rPr lang="nl-BE" dirty="0" smtClean="0"/>
              <a:t>RTH</a:t>
            </a:r>
          </a:p>
          <a:p>
            <a:pPr marL="720725" lvl="2" indent="-182563"/>
            <a:r>
              <a:rPr lang="nl-BE" dirty="0" smtClean="0"/>
              <a:t>MFC</a:t>
            </a:r>
          </a:p>
          <a:p>
            <a:pPr marL="269875" lvl="1" indent="-182563"/>
            <a:r>
              <a:rPr lang="nl-BE" dirty="0" smtClean="0"/>
              <a:t>Begeleidingsovereenkomst </a:t>
            </a:r>
          </a:p>
          <a:p>
            <a:pPr marL="720725" lvl="2" indent="-182563"/>
            <a:r>
              <a:rPr lang="nl-BE" dirty="0"/>
              <a:t>P</a:t>
            </a:r>
            <a:r>
              <a:rPr lang="nl-BE" dirty="0" smtClean="0"/>
              <a:t>eriode </a:t>
            </a:r>
          </a:p>
          <a:p>
            <a:pPr marL="720725" lvl="2" indent="-182563"/>
            <a:r>
              <a:rPr lang="nl-BE" dirty="0" smtClean="0"/>
              <a:t>Aanpassen zorg of frequentie</a:t>
            </a:r>
          </a:p>
          <a:p>
            <a:pPr marL="720725" lvl="2" indent="-182563"/>
            <a:r>
              <a:rPr lang="nl-BE" dirty="0" smtClean="0"/>
              <a:t>MFC </a:t>
            </a:r>
          </a:p>
          <a:p>
            <a:pPr marL="720725" lvl="2" indent="-182563"/>
            <a:r>
              <a:rPr lang="nl-BE" dirty="0" smtClean="0"/>
              <a:t>Actieve begeleidingsovereenkomst cliëntenregistratie omgezet</a:t>
            </a:r>
          </a:p>
          <a:p>
            <a:pPr marL="720725" lvl="2" indent="-182563"/>
            <a:r>
              <a:rPr lang="nl-BE" dirty="0"/>
              <a:t>Zorgcontinuïteit: invullen vorken</a:t>
            </a:r>
          </a:p>
          <a:p>
            <a:pPr marL="538162" lvl="2" indent="0">
              <a:buNone/>
            </a:pPr>
            <a:endParaRPr lang="nl-BE" dirty="0" smtClean="0"/>
          </a:p>
          <a:p>
            <a:pPr marL="720725" lvl="2" indent="-182563"/>
            <a:endParaRPr lang="nl-BE" dirty="0" smtClean="0"/>
          </a:p>
          <a:p>
            <a:pPr marL="8731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147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/>
            <a:r>
              <a:rPr lang="nl-BE" dirty="0"/>
              <a:t>Voucherovereenkomst </a:t>
            </a:r>
          </a:p>
          <a:p>
            <a:pPr marL="720725" lvl="2" indent="-182563"/>
            <a:r>
              <a:rPr lang="nl-BE" dirty="0"/>
              <a:t>Periode </a:t>
            </a:r>
          </a:p>
          <a:p>
            <a:pPr marL="720725" lvl="2" indent="-182563"/>
            <a:r>
              <a:rPr lang="nl-BE" dirty="0"/>
              <a:t>Aanpassen zorg of frequentie</a:t>
            </a:r>
          </a:p>
          <a:p>
            <a:pPr marL="720725" lvl="2" indent="-182563"/>
            <a:r>
              <a:rPr lang="nl-BE" dirty="0" smtClean="0"/>
              <a:t>PVB</a:t>
            </a:r>
          </a:p>
          <a:p>
            <a:pPr marL="720725" lvl="2" indent="-182563"/>
            <a:r>
              <a:rPr lang="nl-BE" dirty="0" smtClean="0"/>
              <a:t>Saldocheck</a:t>
            </a:r>
          </a:p>
          <a:p>
            <a:pPr marL="720725" lvl="2" indent="-182563"/>
            <a:r>
              <a:rPr lang="nl-BE" dirty="0"/>
              <a:t>Onvoldoende punten</a:t>
            </a:r>
          </a:p>
          <a:p>
            <a:pPr marL="720725" lvl="2" indent="-182563"/>
            <a:r>
              <a:rPr lang="nl-BE" dirty="0" smtClean="0"/>
              <a:t>Omgezette </a:t>
            </a:r>
            <a:r>
              <a:rPr lang="nl-BE" dirty="0"/>
              <a:t>begeleidingsovereenkomst cliëntenregistratie</a:t>
            </a:r>
          </a:p>
          <a:p>
            <a:pPr marL="720725" lvl="2" indent="-182563"/>
            <a:r>
              <a:rPr lang="nl-BE" dirty="0"/>
              <a:t>Ondersteuning stopt na 1 januari </a:t>
            </a:r>
            <a:r>
              <a:rPr lang="nl-BE" dirty="0" smtClean="0"/>
              <a:t>2017</a:t>
            </a:r>
          </a:p>
          <a:p>
            <a:pPr marL="720725" lvl="2" indent="-182563"/>
            <a:r>
              <a:rPr lang="nl-BE" dirty="0" smtClean="0"/>
              <a:t>Omzetting naar PVB of RTH na tweede foto pas later aanpassen</a:t>
            </a:r>
          </a:p>
          <a:p>
            <a:pPr marL="720725" lvl="2" indent="-182563"/>
            <a:r>
              <a:rPr lang="nl-BE" sz="1600" dirty="0" smtClean="0"/>
              <a:t>Cash</a:t>
            </a:r>
            <a:r>
              <a:rPr lang="nl-BE" sz="1600" dirty="0"/>
              <a:t>: helpdesk budgetbesteding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5022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Combinatie RTH – </a:t>
            </a:r>
            <a:r>
              <a:rPr lang="nl-BE" dirty="0" err="1" smtClean="0"/>
              <a:t>nRTH</a:t>
            </a:r>
            <a:r>
              <a:rPr lang="nl-BE" dirty="0" smtClean="0"/>
              <a:t> : harde validatie</a:t>
            </a:r>
          </a:p>
          <a:p>
            <a:r>
              <a:rPr lang="nl-BE" dirty="0" smtClean="0"/>
              <a:t>MFC</a:t>
            </a:r>
            <a:r>
              <a:rPr lang="nl-BE" dirty="0"/>
              <a:t> </a:t>
            </a:r>
            <a:r>
              <a:rPr lang="nl-BE" dirty="0" smtClean="0"/>
              <a:t>combinatie RTH </a:t>
            </a:r>
          </a:p>
          <a:p>
            <a:pPr lvl="1"/>
            <a:r>
              <a:rPr lang="nl-BE" dirty="0" smtClean="0"/>
              <a:t>Zorgcontinuïteit </a:t>
            </a:r>
            <a:r>
              <a:rPr lang="nl-BE" dirty="0" err="1" smtClean="0"/>
              <a:t>i.k.v</a:t>
            </a:r>
            <a:r>
              <a:rPr lang="nl-BE" dirty="0" smtClean="0"/>
              <a:t>. transitie</a:t>
            </a:r>
          </a:p>
          <a:p>
            <a:r>
              <a:rPr lang="nl-BE" dirty="0" smtClean="0"/>
              <a:t>PVC: aanpassen budgetlijn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4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Verbeteringen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Performantie</a:t>
            </a:r>
            <a:endParaRPr lang="nl-BE" dirty="0" smtClean="0"/>
          </a:p>
          <a:p>
            <a:r>
              <a:rPr lang="nl-BE" dirty="0" smtClean="0"/>
              <a:t>Veiligheidsissues</a:t>
            </a:r>
          </a:p>
          <a:p>
            <a:r>
              <a:rPr lang="nl-BE" dirty="0" smtClean="0"/>
              <a:t>Herwaarderen</a:t>
            </a:r>
          </a:p>
          <a:p>
            <a:r>
              <a:rPr lang="nl-BE" dirty="0" smtClean="0"/>
              <a:t>MFC begeleidingsovereenkomsten</a:t>
            </a:r>
          </a:p>
          <a:p>
            <a:r>
              <a:rPr lang="nl-BE" dirty="0" smtClean="0"/>
              <a:t>Adresgegevens</a:t>
            </a:r>
          </a:p>
          <a:p>
            <a:pPr marL="87312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63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3795886"/>
            <a:ext cx="6548264" cy="432048"/>
          </a:xfrm>
        </p:spPr>
        <p:txBody>
          <a:bodyPr/>
          <a:lstStyle/>
          <a:p>
            <a:r>
              <a:rPr lang="nl-NL" dirty="0"/>
              <a:t>Bepaling zorggebonden en organisatiegebonden </a:t>
            </a:r>
            <a:r>
              <a:rPr lang="nl-NL" dirty="0" err="1"/>
              <a:t>punte</a:t>
            </a:r>
            <a:r>
              <a:rPr lang="nl-BE" dirty="0" smtClean="0"/>
              <a:t>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4227934"/>
            <a:ext cx="6544816" cy="576064"/>
          </a:xfrm>
        </p:spPr>
        <p:txBody>
          <a:bodyPr/>
          <a:lstStyle/>
          <a:p>
            <a:r>
              <a:rPr lang="nl-BE" dirty="0" smtClean="0"/>
              <a:t>Infosessie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56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 verwachten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err="1" smtClean="0"/>
              <a:t>Dagregistratie</a:t>
            </a:r>
            <a:r>
              <a:rPr lang="nl-BE" dirty="0" smtClean="0"/>
              <a:t> RTH bij erkende RTH dienst</a:t>
            </a:r>
            <a:endParaRPr lang="nl-BE" dirty="0"/>
          </a:p>
          <a:p>
            <a:pPr lvl="0"/>
            <a:r>
              <a:rPr lang="nl-BE" dirty="0" smtClean="0"/>
              <a:t>MFC </a:t>
            </a:r>
            <a:r>
              <a:rPr lang="nl-BE" dirty="0"/>
              <a:t>begeleidingsovereenkomst </a:t>
            </a:r>
          </a:p>
          <a:p>
            <a:pPr lvl="1"/>
            <a:r>
              <a:rPr lang="nl-BE" dirty="0" smtClean="0"/>
              <a:t>Mobiele en ambulante begeleidingen</a:t>
            </a:r>
            <a:endParaRPr lang="nl-BE" dirty="0"/>
          </a:p>
          <a:p>
            <a:pPr lvl="0"/>
            <a:r>
              <a:rPr lang="nl-BE" dirty="0" smtClean="0"/>
              <a:t>Voucherovereenkomst</a:t>
            </a:r>
          </a:p>
          <a:p>
            <a:pPr lvl="1"/>
            <a:r>
              <a:rPr lang="nl-BE" dirty="0" smtClean="0"/>
              <a:t>wijzigingen </a:t>
            </a:r>
            <a:r>
              <a:rPr lang="nl-BE" dirty="0"/>
              <a:t>in ondersteuningsfuncties</a:t>
            </a:r>
          </a:p>
          <a:p>
            <a:pPr marL="8731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5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 verwachten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 deze issues</a:t>
            </a:r>
          </a:p>
          <a:p>
            <a:pPr lvl="1"/>
            <a:r>
              <a:rPr lang="nl-BE" dirty="0"/>
              <a:t>ODB-units/tehuis geïnterneerden/DOP</a:t>
            </a:r>
          </a:p>
          <a:p>
            <a:pPr lvl="1"/>
            <a:r>
              <a:rPr lang="nl-BE" dirty="0"/>
              <a:t>Gebruiksvriendelijkheid meerdere registraties</a:t>
            </a:r>
          </a:p>
          <a:p>
            <a:pPr lvl="1"/>
            <a:r>
              <a:rPr lang="nl-BE" dirty="0"/>
              <a:t>Zoekfuncties meerdere registraties</a:t>
            </a:r>
          </a:p>
          <a:p>
            <a:pPr lvl="1"/>
            <a:r>
              <a:rPr lang="nl-BE" dirty="0"/>
              <a:t>Sortering op zoekresultaten</a:t>
            </a:r>
          </a:p>
          <a:p>
            <a:pPr lvl="1"/>
            <a:r>
              <a:rPr lang="nl-BE" dirty="0"/>
              <a:t>Rapportering</a:t>
            </a:r>
          </a:p>
          <a:p>
            <a:pPr lvl="1"/>
            <a:r>
              <a:rPr lang="nl-BE" dirty="0" err="1"/>
              <a:t>O</a:t>
            </a:r>
            <a:r>
              <a:rPr lang="nl-BE" dirty="0" err="1" smtClean="0"/>
              <a:t>utreach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0153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55776" y="3795886"/>
            <a:ext cx="6548264" cy="432048"/>
          </a:xfrm>
        </p:spPr>
        <p:txBody>
          <a:bodyPr/>
          <a:lstStyle/>
          <a:p>
            <a:r>
              <a:rPr lang="nl-BE" dirty="0"/>
              <a:t>Transitie Centrale Registratie van Zorgvragen (CRZ)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555776" y="4227934"/>
            <a:ext cx="6544816" cy="576064"/>
          </a:xfrm>
        </p:spPr>
        <p:txBody>
          <a:bodyPr/>
          <a:lstStyle/>
          <a:p>
            <a:r>
              <a:rPr lang="nl-BE" dirty="0" smtClean="0"/>
              <a:t>Infosessies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1222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mtClean="0"/>
              <a:t>TRANSITIE CRZ AFWERKEN EERSTE VERTAALRONDE 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VOOR WIE?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 smtClean="0"/>
              <a:t>Personen voor wie de transitie </a:t>
            </a:r>
            <a:r>
              <a:rPr lang="nl-BE" dirty="0" err="1" smtClean="0"/>
              <a:t>ZiN</a:t>
            </a:r>
            <a:r>
              <a:rPr lang="nl-BE" dirty="0" smtClean="0"/>
              <a:t> en de transitie CRZ interfereren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 smtClean="0"/>
              <a:t>=&gt; huidige ondersteuning en zorgvraag moeten beide gekend zijn om de totale zorgvraag te bepalen.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Hebben al een brief gekregen in juli 2016 (met kenmerk CRZ-09 of CRZ-e)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 smtClean="0"/>
              <a:t>Boodschap was: is voorlopige berekening maar deze zal aangepast worden nadat van het vertaalde PVB kennen in transitie </a:t>
            </a:r>
            <a:r>
              <a:rPr lang="nl-BE" dirty="0" err="1" smtClean="0"/>
              <a:t>ZiN</a:t>
            </a:r>
            <a:r>
              <a:rPr lang="nl-BE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Aangepaste brief: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 smtClean="0"/>
              <a:t>Rekening houdend met transitie </a:t>
            </a:r>
            <a:r>
              <a:rPr lang="nl-BE" dirty="0" err="1" smtClean="0"/>
              <a:t>ZiN</a:t>
            </a:r>
            <a:r>
              <a:rPr lang="nl-BE" dirty="0" smtClean="0"/>
              <a:t>, zorgvraag CRZ, aanpassing frequentie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Ca. 1.400 brieven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TIMING: APRIL 2017 </a:t>
            </a:r>
            <a:endParaRPr lang="nl-B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43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mtClean="0"/>
              <a:t>TRANSITIE CRZ TWEEDE VERTAALRONDE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VOOR WIE?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 smtClean="0"/>
              <a:t>Wijzigingen tussen 1 mei en 31 december 2016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Zorgvraag toegevoegd, geschrapt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Bijkomende ondersteuning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Nieuwe </a:t>
            </a:r>
            <a:r>
              <a:rPr lang="nl-BE" dirty="0" err="1" smtClean="0"/>
              <a:t>tenlasteneming</a:t>
            </a:r>
            <a:r>
              <a:rPr lang="nl-BE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ZELFDE LOGICA ALS EERSTE VERTAALRONDE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CA. 5.000 BRIEVEN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TIMING: JUNI 2017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 smtClean="0"/>
              <a:t>In bepaalde gevallen mogelijkheid tot aanpassing frequentie (analoog aan eerste ronde CRZ-vertaling) 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639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Individuele Dienstverleningsovereenkomsten (IDO)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Infosessies transitie naar PVF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273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INDIVIDUELE DIENSTVERLENINGSOVEREENKOMSTEN (IDO)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Cliënten die niets wensen te veranderen:</a:t>
            </a:r>
          </a:p>
          <a:p>
            <a:pPr lvl="1"/>
            <a:r>
              <a:rPr lang="nl-BE" dirty="0" smtClean="0"/>
              <a:t>Voorstel: nieuwe IDO</a:t>
            </a:r>
            <a:r>
              <a:rPr lang="nl-BE" dirty="0"/>
              <a:t> </a:t>
            </a:r>
            <a:r>
              <a:rPr lang="nl-BE" dirty="0" smtClean="0"/>
              <a:t>opmaken voor 01/01/2018</a:t>
            </a:r>
          </a:p>
          <a:p>
            <a:pPr marL="457200" lvl="1" indent="0">
              <a:buNone/>
            </a:pPr>
            <a:endParaRPr lang="nl-BE" dirty="0" smtClean="0"/>
          </a:p>
          <a:p>
            <a:r>
              <a:rPr lang="nl-BE" dirty="0" smtClean="0"/>
              <a:t>Cliënten die hun huidige ondersteuning volledig stopzetten:</a:t>
            </a:r>
          </a:p>
          <a:p>
            <a:pPr lvl="1"/>
            <a:r>
              <a:rPr lang="nl-BE" dirty="0" smtClean="0"/>
              <a:t>Opzeg op basis van oude begeleidingsovereenkomsten FAM/ thuisbegeleiding</a:t>
            </a:r>
          </a:p>
          <a:p>
            <a:pPr lvl="1"/>
            <a:r>
              <a:rPr lang="nl-BE" dirty="0" smtClean="0"/>
              <a:t>Opzegperiode: 3 maanden of anders overeen te komen</a:t>
            </a:r>
          </a:p>
          <a:p>
            <a:pPr marL="457200" lvl="1" indent="0">
              <a:buNone/>
            </a:pPr>
            <a:endParaRPr lang="nl-BE" dirty="0" smtClean="0"/>
          </a:p>
          <a:p>
            <a:r>
              <a:rPr lang="nl-BE" dirty="0" smtClean="0"/>
              <a:t>Cliënten die hun ondersteuning wensen te wijzigen:</a:t>
            </a:r>
          </a:p>
          <a:p>
            <a:pPr lvl="1"/>
            <a:r>
              <a:rPr lang="nl-BE" dirty="0" smtClean="0"/>
              <a:t>Geen opzeg(periode)!</a:t>
            </a:r>
          </a:p>
          <a:p>
            <a:pPr lvl="1"/>
            <a:r>
              <a:rPr lang="nl-BE" dirty="0" smtClean="0"/>
              <a:t>Onmiddellijk opmaken IDO met nieuwe afspraken </a:t>
            </a:r>
          </a:p>
          <a:p>
            <a:pPr marL="457200" lvl="1" indent="0">
              <a:buNone/>
            </a:pPr>
            <a:r>
              <a:rPr lang="nl-BE" dirty="0"/>
              <a:t> </a:t>
            </a:r>
            <a:r>
              <a:rPr lang="nl-BE" dirty="0" smtClean="0"/>
              <a:t>  (o.a. wanneer aanpassingen ingaan)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7602551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HELPDESK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Vragen transitie ZiN naar PVF voorzieningen</a:t>
            </a:r>
          </a:p>
          <a:p>
            <a:pPr lvl="1"/>
            <a:r>
              <a:rPr lang="nl-BE" dirty="0" smtClean="0"/>
              <a:t>02 225 86 20</a:t>
            </a:r>
          </a:p>
          <a:p>
            <a:pPr lvl="1"/>
            <a:r>
              <a:rPr lang="nl-BE" dirty="0" smtClean="0"/>
              <a:t>transitievz@vaph.be</a:t>
            </a:r>
          </a:p>
          <a:p>
            <a:pPr lvl="1"/>
            <a:endParaRPr lang="nl-BE" dirty="0"/>
          </a:p>
          <a:p>
            <a:r>
              <a:rPr lang="nl-BE" dirty="0" smtClean="0"/>
              <a:t>Vragen geïntegreerde registratietool</a:t>
            </a:r>
          </a:p>
          <a:p>
            <a:pPr lvl="1"/>
            <a:r>
              <a:rPr lang="nl-BE" dirty="0" smtClean="0"/>
              <a:t>02 225 86 05</a:t>
            </a:r>
          </a:p>
          <a:p>
            <a:pPr lvl="1"/>
            <a:r>
              <a:rPr lang="nl-BE" dirty="0" smtClean="0"/>
              <a:t>cliëntregistratie@vaph.be</a:t>
            </a:r>
          </a:p>
          <a:p>
            <a:pPr lvl="1"/>
            <a:endParaRPr lang="nl-BE" dirty="0"/>
          </a:p>
          <a:p>
            <a:r>
              <a:rPr lang="nl-BE" dirty="0" smtClean="0"/>
              <a:t>Vragen van cliënten over PVF</a:t>
            </a:r>
          </a:p>
          <a:p>
            <a:pPr lvl="1"/>
            <a:r>
              <a:rPr lang="nl-BE" dirty="0" smtClean="0"/>
              <a:t>02 225 85 97</a:t>
            </a:r>
          </a:p>
          <a:p>
            <a:pPr lvl="1"/>
            <a:r>
              <a:rPr lang="nl-BE" dirty="0" smtClean="0"/>
              <a:t>transitieclient@vaph.be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3955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868144" y="4140000"/>
            <a:ext cx="3059856" cy="375966"/>
          </a:xfrm>
        </p:spPr>
        <p:txBody>
          <a:bodyPr/>
          <a:lstStyle/>
          <a:p>
            <a:r>
              <a:rPr lang="nl-BE" dirty="0" smtClean="0"/>
              <a:t>Bedankt voor uw aandacht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97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51520" y="105958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E5007F"/>
                </a:solidFill>
              </a:rPr>
              <a:t>Doel:</a:t>
            </a:r>
            <a:r>
              <a:rPr lang="nl-NL" b="1" dirty="0">
                <a:solidFill>
                  <a:srgbClr val="E5007F"/>
                </a:solidFill>
              </a:rPr>
              <a:t>	</a:t>
            </a:r>
            <a:r>
              <a:rPr lang="nl-NL" b="1" dirty="0" smtClean="0">
                <a:solidFill>
                  <a:srgbClr val="E5007F"/>
                </a:solidFill>
              </a:rPr>
              <a:t>Berekenen van aantal </a:t>
            </a:r>
            <a:r>
              <a:rPr lang="nl-NL" b="1" dirty="0" err="1" smtClean="0">
                <a:solidFill>
                  <a:srgbClr val="E5007F"/>
                </a:solidFill>
              </a:rPr>
              <a:t>zorggebonden</a:t>
            </a:r>
            <a:r>
              <a:rPr lang="nl-NL" b="1" dirty="0" smtClean="0">
                <a:solidFill>
                  <a:srgbClr val="E5007F"/>
                </a:solidFill>
              </a:rPr>
              <a:t> punten per FAM </a:t>
            </a:r>
            <a:r>
              <a:rPr lang="nl-NL" b="1" dirty="0" smtClean="0">
                <a:solidFill>
                  <a:srgbClr val="E5007F"/>
                </a:solidFill>
                <a:sym typeface="Wingdings" panose="05000000000000000000" pitchFamily="2" charset="2"/>
              </a:rPr>
              <a:t> verdeling over </a:t>
            </a:r>
            <a:r>
              <a:rPr lang="nl-NL" b="1" dirty="0" err="1" smtClean="0">
                <a:solidFill>
                  <a:srgbClr val="E5007F"/>
                </a:solidFill>
                <a:sym typeface="Wingdings" panose="05000000000000000000" pitchFamily="2" charset="2"/>
              </a:rPr>
              <a:t>PVB’s</a:t>
            </a:r>
            <a:endParaRPr lang="nl-NL" b="1" dirty="0">
              <a:solidFill>
                <a:srgbClr val="E5007F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251520" y="1503953"/>
            <a:ext cx="8712968" cy="3100864"/>
            <a:chOff x="251520" y="1503953"/>
            <a:chExt cx="8712968" cy="3100864"/>
          </a:xfrm>
        </p:grpSpPr>
        <p:grpSp>
          <p:nvGrpSpPr>
            <p:cNvPr id="19" name="Groep 18"/>
            <p:cNvGrpSpPr/>
            <p:nvPr/>
          </p:nvGrpSpPr>
          <p:grpSpPr>
            <a:xfrm>
              <a:off x="251520" y="1503953"/>
              <a:ext cx="8712968" cy="801380"/>
              <a:chOff x="251520" y="1491630"/>
              <a:chExt cx="8712968" cy="801380"/>
            </a:xfrm>
          </p:grpSpPr>
          <p:sp>
            <p:nvSpPr>
              <p:cNvPr id="14" name="Tekstvak 13"/>
              <p:cNvSpPr txBox="1"/>
              <p:nvPr/>
            </p:nvSpPr>
            <p:spPr>
              <a:xfrm>
                <a:off x="251520" y="1491630"/>
                <a:ext cx="8712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575756"/>
                    </a:solidFill>
                  </a:rPr>
                  <a:t>Stap 1:	Bepalen netto subsidie 2016 residentiële afdeling</a:t>
                </a: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251520" y="1923678"/>
                <a:ext cx="8712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575756"/>
                    </a:solidFill>
                  </a:rPr>
                  <a:t>Stap </a:t>
                </a:r>
                <a:r>
                  <a:rPr lang="nl-NL" dirty="0" smtClean="0">
                    <a:solidFill>
                      <a:srgbClr val="575756"/>
                    </a:solidFill>
                  </a:rPr>
                  <a:t>2:</a:t>
                </a:r>
                <a:r>
                  <a:rPr lang="nl-NL" dirty="0">
                    <a:solidFill>
                      <a:srgbClr val="575756"/>
                    </a:solidFill>
                  </a:rPr>
                  <a:t>	</a:t>
                </a:r>
                <a:r>
                  <a:rPr lang="nl-NL" dirty="0" smtClean="0">
                    <a:solidFill>
                      <a:srgbClr val="575756"/>
                    </a:solidFill>
                  </a:rPr>
                  <a:t>Berekenen van </a:t>
                </a:r>
                <a:r>
                  <a:rPr lang="nl-NL" dirty="0" err="1" smtClean="0">
                    <a:solidFill>
                      <a:srgbClr val="575756"/>
                    </a:solidFill>
                  </a:rPr>
                  <a:t>zorggebonden</a:t>
                </a:r>
                <a:r>
                  <a:rPr lang="nl-NL" dirty="0" smtClean="0">
                    <a:solidFill>
                      <a:srgbClr val="575756"/>
                    </a:solidFill>
                  </a:rPr>
                  <a:t> en </a:t>
                </a:r>
                <a:r>
                  <a:rPr lang="nl-NL" dirty="0" err="1" smtClean="0">
                    <a:solidFill>
                      <a:srgbClr val="575756"/>
                    </a:solidFill>
                  </a:rPr>
                  <a:t>organisatiegebonden</a:t>
                </a:r>
                <a:r>
                  <a:rPr lang="nl-NL" dirty="0" smtClean="0">
                    <a:solidFill>
                      <a:srgbClr val="575756"/>
                    </a:solidFill>
                  </a:rPr>
                  <a:t> punten  </a:t>
                </a:r>
                <a:endParaRPr lang="nl-NL" dirty="0">
                  <a:solidFill>
                    <a:srgbClr val="575756"/>
                  </a:solidFill>
                </a:endParaRPr>
              </a:p>
            </p:txBody>
          </p:sp>
        </p:grpSp>
        <p:grpSp>
          <p:nvGrpSpPr>
            <p:cNvPr id="20" name="Groep 19"/>
            <p:cNvGrpSpPr/>
            <p:nvPr/>
          </p:nvGrpSpPr>
          <p:grpSpPr>
            <a:xfrm>
              <a:off x="388251" y="2427734"/>
              <a:ext cx="8085433" cy="2177083"/>
              <a:chOff x="395536" y="1772816"/>
              <a:chExt cx="8085433" cy="2177083"/>
            </a:xfrm>
          </p:grpSpPr>
          <p:sp>
            <p:nvSpPr>
              <p:cNvPr id="21" name="Tekstvak 20"/>
              <p:cNvSpPr txBox="1"/>
              <p:nvPr/>
            </p:nvSpPr>
            <p:spPr>
              <a:xfrm>
                <a:off x="395536" y="1772816"/>
                <a:ext cx="2699999" cy="307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 smtClean="0"/>
                  <a:t>11,12% </a:t>
                </a:r>
                <a:r>
                  <a:rPr lang="nl-BE" sz="1400" dirty="0" err="1" smtClean="0"/>
                  <a:t>zorggebonden</a:t>
                </a:r>
                <a:r>
                  <a:rPr lang="nl-BE" sz="1400" dirty="0" smtClean="0"/>
                  <a:t> WM</a:t>
                </a:r>
                <a:endParaRPr lang="nl-BE" sz="14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395536" y="2060848"/>
                <a:ext cx="2699999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 smtClean="0"/>
                  <a:t>3,03 % </a:t>
                </a:r>
                <a:r>
                  <a:rPr lang="nl-BE" sz="1400" dirty="0" err="1" smtClean="0"/>
                  <a:t>organisatiegebonden</a:t>
                </a:r>
                <a:r>
                  <a:rPr lang="nl-BE" sz="1400" dirty="0" smtClean="0"/>
                  <a:t> WM</a:t>
                </a:r>
                <a:endParaRPr lang="nl-BE" sz="1400" dirty="0"/>
              </a:p>
            </p:txBody>
          </p:sp>
          <p:sp>
            <p:nvSpPr>
              <p:cNvPr id="23" name="Tekstvak 22"/>
              <p:cNvSpPr txBox="1"/>
              <p:nvPr/>
            </p:nvSpPr>
            <p:spPr>
              <a:xfrm>
                <a:off x="395536" y="2348880"/>
                <a:ext cx="2699999" cy="16004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endParaRPr lang="nl-BE" sz="1400" dirty="0" smtClean="0"/>
              </a:p>
              <a:p>
                <a:endParaRPr lang="nl-BE" sz="1400" dirty="0"/>
              </a:p>
              <a:p>
                <a:pPr algn="ctr"/>
                <a:r>
                  <a:rPr lang="nl-BE" sz="1400" dirty="0" smtClean="0"/>
                  <a:t>85,85% FAM punten</a:t>
                </a:r>
              </a:p>
              <a:p>
                <a:endParaRPr lang="nl-BE" sz="1400" dirty="0"/>
              </a:p>
              <a:p>
                <a:endParaRPr lang="nl-BE" sz="1400" dirty="0" smtClean="0"/>
              </a:p>
              <a:p>
                <a:endParaRPr lang="nl-BE" sz="1400" dirty="0" smtClean="0"/>
              </a:p>
              <a:p>
                <a:endParaRPr lang="nl-BE" sz="1400" dirty="0"/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>
                <a:off x="3080969" y="1772816"/>
                <a:ext cx="2699999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 smtClean="0"/>
                  <a:t>Bijdrage B</a:t>
                </a:r>
                <a:endParaRPr lang="nl-BE" sz="1400" dirty="0"/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3080969" y="2060848"/>
                <a:ext cx="2699999" cy="52322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 smtClean="0"/>
                  <a:t>Bijdrage A</a:t>
                </a:r>
              </a:p>
              <a:p>
                <a:endParaRPr lang="nl-BE" sz="1400" dirty="0"/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3080969" y="2564904"/>
                <a:ext cx="2699999" cy="13849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nl-BE" sz="1400" dirty="0" smtClean="0"/>
              </a:p>
              <a:p>
                <a:endParaRPr lang="nl-BE" sz="1400" dirty="0"/>
              </a:p>
              <a:p>
                <a:pPr algn="ctr"/>
                <a:r>
                  <a:rPr lang="nl-BE" sz="1400" dirty="0" smtClean="0"/>
                  <a:t>Netto subsidie</a:t>
                </a:r>
              </a:p>
              <a:p>
                <a:endParaRPr lang="nl-BE" sz="1400" dirty="0"/>
              </a:p>
              <a:p>
                <a:endParaRPr lang="nl-BE" sz="1400" dirty="0" smtClean="0"/>
              </a:p>
              <a:p>
                <a:endParaRPr lang="nl-BE" sz="1400" dirty="0" smtClean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5780970" y="2060848"/>
                <a:ext cx="2699999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BE" sz="1400" dirty="0" smtClean="0"/>
              </a:p>
              <a:p>
                <a:pPr algn="ctr"/>
                <a:endParaRPr lang="nl-BE" sz="1400" dirty="0"/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5780970" y="2564323"/>
                <a:ext cx="2699999" cy="138499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 err="1" smtClean="0"/>
                  <a:t>Zorggebonden</a:t>
                </a:r>
                <a:r>
                  <a:rPr lang="nl-BE" sz="1400" dirty="0" smtClean="0"/>
                  <a:t> </a:t>
                </a:r>
                <a:r>
                  <a:rPr lang="nl-BE" sz="1400" dirty="0" err="1" smtClean="0"/>
                  <a:t>ptn</a:t>
                </a:r>
                <a:r>
                  <a:rPr lang="nl-BE" sz="1400" dirty="0" smtClean="0"/>
                  <a:t> </a:t>
                </a:r>
              </a:p>
              <a:p>
                <a:pPr algn="ctr"/>
                <a:r>
                  <a:rPr lang="nl-BE" sz="1400" dirty="0" smtClean="0"/>
                  <a:t>(100/125,35)</a:t>
                </a:r>
              </a:p>
              <a:p>
                <a:pPr algn="ctr"/>
                <a:r>
                  <a:rPr lang="nl-BE" sz="1400" dirty="0" err="1" smtClean="0"/>
                  <a:t>Organisatiegebonden</a:t>
                </a:r>
                <a:r>
                  <a:rPr lang="nl-BE" sz="1400" dirty="0" smtClean="0"/>
                  <a:t> </a:t>
                </a:r>
                <a:r>
                  <a:rPr lang="nl-BE" sz="1400" dirty="0" err="1" smtClean="0"/>
                  <a:t>ptn</a:t>
                </a:r>
                <a:r>
                  <a:rPr lang="nl-BE" sz="1400" dirty="0" smtClean="0"/>
                  <a:t> (25,35/125,35)</a:t>
                </a:r>
                <a:endParaRPr lang="nl-BE" sz="1400" dirty="0"/>
              </a:p>
              <a:p>
                <a:endParaRPr lang="nl-BE" sz="1400" dirty="0" smtClean="0"/>
              </a:p>
              <a:p>
                <a:endParaRPr lang="nl-BE" sz="1400" dirty="0" smtClean="0"/>
              </a:p>
              <a:p>
                <a:endParaRPr lang="nl-BE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24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856984" cy="432048"/>
          </a:xfrm>
        </p:spPr>
        <p:txBody>
          <a:bodyPr/>
          <a:lstStyle/>
          <a:p>
            <a:r>
              <a:rPr lang="nl-NL" dirty="0" smtClean="0"/>
              <a:t>Algemene werkwijze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9774" y="99815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 dirty="0"/>
              <a:t>Stap 1:	Bepalen netto subsidie 2016 residentiële afdeling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0824" y="1431356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2:	Berekening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 residentiële afdeling </a:t>
            </a:r>
            <a:endParaRPr lang="nl-NL" dirty="0">
              <a:solidFill>
                <a:srgbClr val="57575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9774" y="186742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3:	Vergelijken netto subsidie 2016 (stap 1) en berekening (stap2)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9774" y="230205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4:	Bepalen van bijdrage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774" y="2736688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5:	Bepalen totaal puntenpakket residentiële  en ambulante afdeling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774" y="3171320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6:	Verrekenen vrijwilligersvergoedingen (in mindering)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774" y="3605953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7:	Verrekenen RTH punten en werkingsmiddelen (in mindering)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9774" y="4040585"/>
            <a:ext cx="88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8:	Verrekenen middelen persoonsvolgende convenanten (bijkomend)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9774" y="4475217"/>
            <a:ext cx="8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Stap 9:	Bepalen pakket zorg- en </a:t>
            </a:r>
            <a:r>
              <a:rPr lang="nl-NL" dirty="0" err="1" smtClean="0">
                <a:solidFill>
                  <a:srgbClr val="575756"/>
                </a:solidFill>
              </a:rPr>
              <a:t>organisatiegebonden</a:t>
            </a:r>
            <a:r>
              <a:rPr lang="nl-NL" dirty="0" smtClean="0">
                <a:solidFill>
                  <a:srgbClr val="575756"/>
                </a:solidFill>
              </a:rPr>
              <a:t> punten</a:t>
            </a:r>
          </a:p>
        </p:txBody>
      </p:sp>
    </p:spTree>
    <p:extLst>
      <p:ext uri="{BB962C8B-B14F-4D97-AF65-F5344CB8AC3E}">
        <p14:creationId xmlns:p14="http://schemas.microsoft.com/office/powerpoint/2010/main" val="19275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D5C"/>
                </a:solidFill>
              </a:rPr>
              <a:t>Stap 1  Bepalen netto subsidie residentiële afdeling</a:t>
            </a:r>
            <a:endParaRPr lang="nl-BE" dirty="0">
              <a:solidFill>
                <a:srgbClr val="004D5C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1DFF5-FA48-441E-B28F-CDEF6EC297A7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9553" y="1026201"/>
            <a:ext cx="80576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575756"/>
                </a:solidFill>
              </a:rPr>
              <a:t>Waarom opsplitsen middelen ambulant en residentieel?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575756"/>
                </a:solidFill>
              </a:rPr>
              <a:t>Ambulante diensten nemen middelen integraal mee (geen bijdragesysteem)</a:t>
            </a:r>
            <a:endParaRPr lang="nl-BE" dirty="0" err="1" smtClean="0">
              <a:solidFill>
                <a:srgbClr val="575756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9553" y="1986394"/>
            <a:ext cx="127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575756"/>
                </a:solidFill>
              </a:rPr>
              <a:t>Voorbeeld: </a:t>
            </a:r>
            <a:endParaRPr lang="nl-NL" i="1" dirty="0" smtClean="0">
              <a:solidFill>
                <a:srgbClr val="575756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8876"/>
              </p:ext>
            </p:extLst>
          </p:nvPr>
        </p:nvGraphicFramePr>
        <p:xfrm>
          <a:off x="539553" y="2521446"/>
          <a:ext cx="4968552" cy="91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0519"/>
                <a:gridCol w="213803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Residentiële afdeling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5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Personeelspunten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</a:t>
                      </a:r>
                      <a:r>
                        <a:rPr lang="nl-NL" sz="1400" baseline="0" dirty="0" smtClean="0"/>
                        <a:t> 000 </a:t>
                      </a:r>
                      <a:r>
                        <a:rPr lang="nl-NL" sz="1400" dirty="0" err="1" smtClean="0"/>
                        <a:t>ptn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werkingsmiddelen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250</a:t>
                      </a:r>
                      <a:r>
                        <a:rPr lang="nl-NL" sz="1400" baseline="0" dirty="0" smtClean="0"/>
                        <a:t> 000</a:t>
                      </a:r>
                      <a:r>
                        <a:rPr lang="nl-NL" sz="1400" dirty="0" smtClean="0"/>
                        <a:t> euro</a:t>
                      </a:r>
                      <a:endParaRPr lang="nl-BE" sz="1400" dirty="0" smtClean="0"/>
                    </a:p>
                  </a:txBody>
                  <a:tcPr>
                    <a:lnL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vaph_nieuw2017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TWERP VOOR BASISSLIDE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TWERP VOOR FOTO MET TEKST 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NTWERP VOOR FOTO MET TEKST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TWERP VOOR FOTO MET TEKST 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NTWERP VOOR FOTO MET TEKST 5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Presentatie_vaph_nieuw2017_template</Template>
  <TotalTime>1473</TotalTime>
  <Words>2639</Words>
  <Application>Microsoft Office PowerPoint</Application>
  <PresentationFormat>Diavoorstelling (16:9)</PresentationFormat>
  <Paragraphs>833</Paragraphs>
  <Slides>68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6</vt:i4>
      </vt:variant>
      <vt:variant>
        <vt:lpstr>Diatitels</vt:lpstr>
      </vt:variant>
      <vt:variant>
        <vt:i4>68</vt:i4>
      </vt:variant>
    </vt:vector>
  </HeadingPairs>
  <TitlesOfParts>
    <vt:vector size="74" baseType="lpstr">
      <vt:lpstr>Presentatie_vaph_nieuw2017_template</vt:lpstr>
      <vt:lpstr>ONTWERP VOOR BASISSLIDES</vt:lpstr>
      <vt:lpstr>ONTWERP VOOR FOTO MET TEKST 1</vt:lpstr>
      <vt:lpstr>ONTWERP VOOR FOTO MET TEKST 2</vt:lpstr>
      <vt:lpstr>ONTWERP VOOR FOTO MET TEKST 4</vt:lpstr>
      <vt:lpstr>ONTWERP VOOR FOTO MET TEKST 5</vt:lpstr>
      <vt:lpstr>INFOSESSIE TRANSITIE NAAR PVF</vt:lpstr>
      <vt:lpstr>OVERGANG NAAR DE PERSOONSVOLGENDE FINANCIERING: bijsturing methodiek</vt:lpstr>
      <vt:lpstr>DOELSTELLING INFOSESSIE</vt:lpstr>
      <vt:lpstr>EFFECTEN OP KORTE TERMIJN BIJSTURING</vt:lpstr>
      <vt:lpstr>VERLOOP VAN DE INFOSESSIE</vt:lpstr>
      <vt:lpstr>Bepaling zorggebonden en organisatiegebonden punten</vt:lpstr>
      <vt:lpstr>Algemene werkwijze</vt:lpstr>
      <vt:lpstr>Algemene werkwijze</vt:lpstr>
      <vt:lpstr>Stap 1  Bepalen netto subsidie residentiële afdeling</vt:lpstr>
      <vt:lpstr>Stap 1  Bepalen netto subsidie residentiële afdeling</vt:lpstr>
      <vt:lpstr>Stap 1  Bepalen netto subsidie residentiële afdeling</vt:lpstr>
      <vt:lpstr>Stap 1  Bepalen netto subsidie residentiële afdeling</vt:lpstr>
      <vt:lpstr>Stap 1  Bepalen netto subsidie residentiële afdeling</vt:lpstr>
      <vt:lpstr>Stap 1  Bepalen netto subsidie residentiële afdeling</vt:lpstr>
      <vt:lpstr>Stap 1  Bepalen netto subsidie residentiële afdeling</vt:lpstr>
      <vt:lpstr>Algemene werkwijze</vt:lpstr>
      <vt:lpstr>Stap 2  Berekening zorg- en organisatiegebonden punten  residentiële afdeling </vt:lpstr>
      <vt:lpstr>Stap 2  Berekening zorg- en organisatiegebonden punten  residentiële afdeling </vt:lpstr>
      <vt:lpstr>Algemene werkwijze</vt:lpstr>
      <vt:lpstr>Stap 3  Vergelijken netto subsidie met  berekening stap 2</vt:lpstr>
      <vt:lpstr>Algemene werkwijze</vt:lpstr>
      <vt:lpstr>Stap 4  Bepalen bijdrage A</vt:lpstr>
      <vt:lpstr>Algemene werkwijze</vt:lpstr>
      <vt:lpstr>Stap 5  Totaal puntenpakket residentieel en ambulant</vt:lpstr>
      <vt:lpstr>Algemene werkwijze</vt:lpstr>
      <vt:lpstr>Stap 6  Verrekenen vrijwilligersvergoeding</vt:lpstr>
      <vt:lpstr>Algemene werkwijze</vt:lpstr>
      <vt:lpstr>Stap 7  Verrekenen RTH punten en werkingsmiddelen</vt:lpstr>
      <vt:lpstr>Algemene werkwijze</vt:lpstr>
      <vt:lpstr>Stap 8  Verrekenen persoonsvolgende convenanten</vt:lpstr>
      <vt:lpstr>Algemene werkwijze</vt:lpstr>
      <vt:lpstr>Stap 9 Bepalen pakket zorggebonden en organisatie gebonden punten </vt:lpstr>
      <vt:lpstr>Berekenen middelen persoonsvolgende convenant</vt:lpstr>
      <vt:lpstr>Voorschotten &amp; afrekeningen</vt:lpstr>
      <vt:lpstr>Afrekenen vouchers en bijdrage A</vt:lpstr>
      <vt:lpstr>Afrekenen vouchers en bijdrage A</vt:lpstr>
      <vt:lpstr>Voorschotten vouchers vanaf 2018</vt:lpstr>
      <vt:lpstr>Bepaling persoonsvolgende budgetten  </vt:lpstr>
      <vt:lpstr>Tool met cliënten </vt:lpstr>
      <vt:lpstr>Van FAM naar RTH bij transitie</vt:lpstr>
      <vt:lpstr>Verschil tussen voorlopig en definitief PVB</vt:lpstr>
      <vt:lpstr>Controle zorgregie </vt:lpstr>
      <vt:lpstr>Controle zorgregie </vt:lpstr>
      <vt:lpstr>Correctiefactor</vt:lpstr>
      <vt:lpstr>Personen die ondersteuning combineren </vt:lpstr>
      <vt:lpstr>Personen die ondersteuning combineren </vt:lpstr>
      <vt:lpstr>Personen met enkel individuele ondersteuning</vt:lpstr>
      <vt:lpstr>Personen met enkel individuele ondersteuning</vt:lpstr>
      <vt:lpstr>Definitieve PVB’s </vt:lpstr>
      <vt:lpstr>Geïntegreerde registratietool (GIR)</vt:lpstr>
      <vt:lpstr>Inleiding</vt:lpstr>
      <vt:lpstr>Inleiding</vt:lpstr>
      <vt:lpstr>Inleiding</vt:lpstr>
      <vt:lpstr>Stand van zaken GIR</vt:lpstr>
      <vt:lpstr>Stand van zaken</vt:lpstr>
      <vt:lpstr>Stand van zaken</vt:lpstr>
      <vt:lpstr>Stand van zaken</vt:lpstr>
      <vt:lpstr>Stand van zaken</vt:lpstr>
      <vt:lpstr>Verbeteringen</vt:lpstr>
      <vt:lpstr>Te verwachten</vt:lpstr>
      <vt:lpstr>Te verwachten</vt:lpstr>
      <vt:lpstr>Transitie Centrale Registratie van Zorgvragen (CRZ)</vt:lpstr>
      <vt:lpstr>TRANSITIE CRZ AFWERKEN EERSTE VERTAALRONDE </vt:lpstr>
      <vt:lpstr>TRANSITIE CRZ TWEEDE VERTAALRONDE</vt:lpstr>
      <vt:lpstr>Individuele Dienstverleningsovereenkomsten (IDO)</vt:lpstr>
      <vt:lpstr>INDIVIDUELE DIENSTVERLENINGSOVEREENKOMSTEN (IDO)</vt:lpstr>
      <vt:lpstr>HELPDESK</vt:lpstr>
      <vt:lpstr>Bedankt voor uw aandacht</vt:lpstr>
    </vt:vector>
  </TitlesOfParts>
  <Company>VAPH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Transitie</dc:title>
  <dc:creator>lxp</dc:creator>
  <cp:lastModifiedBy>Myiram Verbeken</cp:lastModifiedBy>
  <cp:revision>89</cp:revision>
  <dcterms:created xsi:type="dcterms:W3CDTF">2017-02-25T08:52:18Z</dcterms:created>
  <dcterms:modified xsi:type="dcterms:W3CDTF">2017-04-12T06:40:26Z</dcterms:modified>
</cp:coreProperties>
</file>