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F2B0E0-8781-4BFB-9E8A-F3CB1472D75F}">
  <a:tblStyle styleId="{C9F2B0E0-8781-4BFB-9E8A-F3CB1472D75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3" d="100"/>
          <a:sy n="123" d="100"/>
        </p:scale>
        <p:origin x="-288" y="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1571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dc942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dc942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eedb95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eedb95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8fa41e1a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8fa41e1a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a7010d33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a7010d3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af89dae6_3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af89dae6_3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c19dbbc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8c19dbbc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9311866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9311866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fa41e1a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8fa41e1a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a7010d333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a7010d333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a7010d333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a7010d333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8fa41e1a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8fa41e1a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7af89dae6_3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7af89dae6_3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8c19dbbc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8c19dbbc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8c19dbb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8c19dbb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c19dbbc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8c19dbbc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8c19dbb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8c19dbb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a7010d33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a7010d33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885fa6e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885fa6e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8d6860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78d6860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8d6860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78d6860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a7010d33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a7010d33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00166e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00166e0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885fa6e8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885fa6e8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b488f7f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b488f7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78d6860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78d6860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82c395759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82c395759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82c39575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82c3957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82c395759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82c395759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82c39575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82c39575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b488f7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b488f7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83a9f888c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83a9f888c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83a9f888c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83a9f888c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e1f816b11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e1f816b1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83a9f888c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83a9f888c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83a9f888c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83a9f888c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83a9f888c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83a9f888c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b488f7f7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b488f7f7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b488f7f7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b488f7f7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bcb4a8c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bcb4a8c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bcb4a8c40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bcb4a8c40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9311866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9311866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9311866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9311866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93118666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93118666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eedb95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eedb95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79f2d619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79f2d619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b488f7f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8b488f7f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98fb0ca2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98fb0ca2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98fb0ca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98fb0ca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98fb0ca24_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98fb0ca24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a943be11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a943be11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eedb95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eedb95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e247836c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e247836c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5f3ee358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5f3ee358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eedb9533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7eedb9533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1a3c77d9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1a3c77d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eeefb91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7eeefb91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5f3ee358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5f3ee358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9f54f253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9f54f253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0efe7691_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f0efe7691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e247836c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e247836c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2" cy="6095476"/>
          </a:xfrm>
          <a:prstGeom prst="rect">
            <a:avLst/>
          </a:prstGeom>
          <a:noFill/>
          <a:ln>
            <a:noFill/>
          </a:ln>
        </p:spPr>
      </p:pic>
      <p:sp>
        <p:nvSpPr>
          <p:cNvPr id="11" name="Google Shape;11;p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85">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18" name="Google Shape;18;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19" name="Google Shape;19;p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 name="Google Shape;22;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25" name="Google Shape;25;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6" name="Google Shape;26;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32" name="Google Shape;32;p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r="35831"/>
          <a:stretch/>
        </p:blipFill>
        <p:spPr>
          <a:xfrm>
            <a:off x="-462346" y="0"/>
            <a:ext cx="4952074" cy="5143501"/>
          </a:xfrm>
          <a:prstGeom prst="rect">
            <a:avLst/>
          </a:prstGeom>
          <a:noFill/>
          <a:ln>
            <a:noFill/>
          </a:ln>
        </p:spPr>
      </p:pic>
      <p:cxnSp>
        <p:nvCxnSpPr>
          <p:cNvPr id="39" name="Google Shape;39;p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0" name="Google Shape;40;p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1" name="Google Shape;41;p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r="12556"/>
          <a:stretch/>
        </p:blipFill>
        <p:spPr>
          <a:xfrm>
            <a:off x="0" y="0"/>
            <a:ext cx="4497526" cy="5143501"/>
          </a:xfrm>
          <a:prstGeom prst="rect">
            <a:avLst/>
          </a:prstGeom>
          <a:noFill/>
          <a:ln>
            <a:noFill/>
          </a:ln>
        </p:spPr>
      </p:pic>
      <p:cxnSp>
        <p:nvCxnSpPr>
          <p:cNvPr id="45" name="Google Shape;45;p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7" name="Google Shape;47;p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51" name="Google Shape;51;p9"/>
          <p:cNvPicPr preferRelativeResize="0"/>
          <p:nvPr/>
        </p:nvPicPr>
        <p:blipFill rotWithShape="1">
          <a:blip r:embed="rId2">
            <a:alphaModFix/>
          </a:blip>
          <a:srcRect b="10984"/>
          <a:stretch/>
        </p:blipFill>
        <p:spPr>
          <a:xfrm>
            <a:off x="152400" y="0"/>
            <a:ext cx="8991601" cy="5335738"/>
          </a:xfrm>
          <a:prstGeom prst="rect">
            <a:avLst/>
          </a:prstGeom>
          <a:noFill/>
          <a:ln>
            <a:noFill/>
          </a:ln>
        </p:spPr>
      </p:pic>
      <p:sp>
        <p:nvSpPr>
          <p:cNvPr id="52" name="Google Shape;52;p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54;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vaph.be/maatregelen-coronavirus/professionel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mailto:afstemming@vaph.b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vaph.b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vaph.be/actueel/magazines" TargetMode="External"/><Relationship Id="rId4" Type="http://schemas.openxmlformats.org/officeDocument/2006/relationships/hyperlink" Target="http://www.vaph.be/nieuwsbrief/inschrijv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vaph.be/nieuws/vragen-over-de-besteding-van-uw-budget-maak-een-afspraak-bij-het-vaph"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janick.appelmans@vaph.be" TargetMode="External"/><Relationship Id="rId7" Type="http://schemas.openxmlformats.org/officeDocument/2006/relationships/hyperlink" Target="mailto:micheline.degussem@vaph.b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catherine.tjoens@vaph.be" TargetMode="External"/><Relationship Id="rId5" Type="http://schemas.openxmlformats.org/officeDocument/2006/relationships/hyperlink" Target="mailto:evi.vangeneugden@vaph.be" TargetMode="External"/><Relationship Id="rId4" Type="http://schemas.openxmlformats.org/officeDocument/2006/relationships/hyperlink" Target="mailto:liesbet.maes@vaph.b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vaph.be/contacteer-on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vaph.be/afstemmingsoverleg/presentaties/maart-20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ctrTitle"/>
          </p:nvPr>
        </p:nvSpPr>
        <p:spPr>
          <a:xfrm>
            <a:off x="913200" y="3466300"/>
            <a:ext cx="7919100" cy="100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a:p>
            <a:pPr marL="0" lvl="0" indent="0" algn="r" rtl="0">
              <a:spcBef>
                <a:spcPts val="0"/>
              </a:spcBef>
              <a:spcAft>
                <a:spcPts val="0"/>
              </a:spcAft>
              <a:buNone/>
            </a:pPr>
            <a:endParaRPr/>
          </a:p>
          <a:p>
            <a:pPr marL="0" lvl="0" indent="0" algn="r" rtl="0">
              <a:spcBef>
                <a:spcPts val="0"/>
              </a:spcBef>
              <a:spcAft>
                <a:spcPts val="0"/>
              </a:spcAft>
              <a:buNone/>
            </a:pPr>
            <a:r>
              <a:rPr lang="nl"/>
              <a:t>AFSTEMMINGSOVERLEG</a:t>
            </a:r>
            <a:br>
              <a:rPr lang="nl"/>
            </a:br>
            <a:endParaRPr/>
          </a:p>
        </p:txBody>
      </p:sp>
      <p:sp>
        <p:nvSpPr>
          <p:cNvPr id="60" name="Google Shape;60;p10"/>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a:t>JUNI 2020 Team Regionale werking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BEWEGINGEN OP VLAAMS NIVEAU </a:t>
            </a:r>
            <a:r>
              <a:rPr lang="nl">
                <a:solidFill>
                  <a:srgbClr val="32AEC7"/>
                </a:solidFill>
              </a:rPr>
              <a:t>- SINDS 1 MAART 2020</a:t>
            </a:r>
            <a:r>
              <a:rPr lang="nl"/>
              <a:t> </a:t>
            </a:r>
            <a:endParaRPr/>
          </a:p>
        </p:txBody>
      </p:sp>
      <p:sp>
        <p:nvSpPr>
          <p:cNvPr id="118" name="Google Shape;118;p19"/>
          <p:cNvSpPr txBox="1">
            <a:spLocks noGrp="1"/>
          </p:cNvSpPr>
          <p:nvPr>
            <p:ph type="body" idx="1"/>
          </p:nvPr>
        </p:nvSpPr>
        <p:spPr>
          <a:xfrm>
            <a:off x="311700" y="908675"/>
            <a:ext cx="8832300" cy="3660300"/>
          </a:xfrm>
          <a:prstGeom prst="rect">
            <a:avLst/>
          </a:prstGeom>
        </p:spPr>
        <p:txBody>
          <a:bodyPr spcFirstLastPara="1" wrap="square" lIns="91425" tIns="91425" rIns="91425" bIns="91425" anchor="t" anchorCtr="0">
            <a:noAutofit/>
          </a:bodyPr>
          <a:lstStyle/>
          <a:p>
            <a:pPr marL="457200" lvl="0" indent="-342900" algn="l" rtl="0">
              <a:lnSpc>
                <a:spcPct val="125000"/>
              </a:lnSpc>
              <a:spcBef>
                <a:spcPts val="0"/>
              </a:spcBef>
              <a:spcAft>
                <a:spcPts val="0"/>
              </a:spcAft>
              <a:buSzPts val="1800"/>
              <a:buChar char="●"/>
            </a:pPr>
            <a:r>
              <a:rPr lang="nl"/>
              <a:t>Geen nieuwe vergunde zorgaanbieders (VZA) of wooninfrastructuur-initiatieven</a:t>
            </a:r>
            <a:endParaRPr/>
          </a:p>
          <a:p>
            <a:pPr marL="457200" lvl="0" indent="-342900" algn="l" rtl="0">
              <a:lnSpc>
                <a:spcPct val="125000"/>
              </a:lnSpc>
              <a:spcBef>
                <a:spcPts val="0"/>
              </a:spcBef>
              <a:spcAft>
                <a:spcPts val="0"/>
              </a:spcAft>
              <a:buSzPts val="1800"/>
              <a:buChar char="●"/>
            </a:pPr>
            <a:r>
              <a:rPr lang="nl"/>
              <a:t>3 nieuw geregistreerde ouderinitiatieven (totaal: 12)</a:t>
            </a:r>
            <a:endParaRPr/>
          </a:p>
          <a:p>
            <a:pPr marL="914400" lvl="1" indent="-342900" algn="l" rtl="0">
              <a:lnSpc>
                <a:spcPct val="125000"/>
              </a:lnSpc>
              <a:spcBef>
                <a:spcPts val="0"/>
              </a:spcBef>
              <a:spcAft>
                <a:spcPts val="0"/>
              </a:spcAft>
              <a:buSzPts val="1800"/>
              <a:buChar char="●"/>
            </a:pPr>
            <a:r>
              <a:rPr lang="nl" sz="1800"/>
              <a:t>Antwerpen: Heide Atelier (Heist-op-den-Berg) en Think out-of-the-box (Schilde)</a:t>
            </a:r>
            <a:endParaRPr sz="1800"/>
          </a:p>
          <a:p>
            <a:pPr marL="914400" lvl="1" indent="-342900" algn="l" rtl="0">
              <a:lnSpc>
                <a:spcPct val="125000"/>
              </a:lnSpc>
              <a:spcBef>
                <a:spcPts val="0"/>
              </a:spcBef>
              <a:spcAft>
                <a:spcPts val="0"/>
              </a:spcAft>
              <a:buSzPts val="1800"/>
              <a:buChar char="●"/>
            </a:pPr>
            <a:r>
              <a:rPr lang="nl" sz="1800"/>
              <a:t>Limburg: Cielo d'Angeli (Bocholt)</a:t>
            </a:r>
            <a:endParaRPr sz="1800"/>
          </a:p>
          <a:p>
            <a:pPr marL="457200" lvl="0" indent="-342900" algn="l" rtl="0">
              <a:lnSpc>
                <a:spcPct val="125000"/>
              </a:lnSpc>
              <a:spcBef>
                <a:spcPts val="0"/>
              </a:spcBef>
              <a:spcAft>
                <a:spcPts val="0"/>
              </a:spcAft>
              <a:buSzPts val="1800"/>
              <a:buChar char="●"/>
            </a:pPr>
            <a:r>
              <a:rPr lang="nl"/>
              <a:t>9 nieuwe groenezorginitiatieven (GZI) (totaal: 79 GZI)</a:t>
            </a:r>
            <a:endParaRPr/>
          </a:p>
          <a:p>
            <a:pPr marL="914400" lvl="1" indent="-342900" algn="l" rtl="0">
              <a:lnSpc>
                <a:spcPct val="125000"/>
              </a:lnSpc>
              <a:spcBef>
                <a:spcPts val="0"/>
              </a:spcBef>
              <a:spcAft>
                <a:spcPts val="0"/>
              </a:spcAft>
              <a:buSzPts val="1800"/>
              <a:buChar char="●"/>
            </a:pPr>
            <a:r>
              <a:rPr lang="nl" sz="1800"/>
              <a:t>Antwerpen: ‘t Gezelschap (Dessel)</a:t>
            </a:r>
            <a:endParaRPr sz="1800"/>
          </a:p>
          <a:p>
            <a:pPr marL="914400" lvl="1" indent="-342900" algn="l" rtl="0">
              <a:lnSpc>
                <a:spcPct val="125000"/>
              </a:lnSpc>
              <a:spcBef>
                <a:spcPts val="0"/>
              </a:spcBef>
              <a:spcAft>
                <a:spcPts val="0"/>
              </a:spcAft>
              <a:buSzPts val="1800"/>
              <a:buChar char="●"/>
            </a:pPr>
            <a:r>
              <a:rPr lang="nl" sz="1800"/>
              <a:t>Limburg: Beestig Wijs Zorgaanbod	(Vliermaal); Zorgboerderij Stal-Ter-Koze	 (Kozen) </a:t>
            </a:r>
            <a:endParaRPr sz="1800"/>
          </a:p>
          <a:p>
            <a:pPr marL="914400" lvl="1" indent="-342900" algn="l" rtl="0">
              <a:lnSpc>
                <a:spcPct val="125000"/>
              </a:lnSpc>
              <a:spcBef>
                <a:spcPts val="0"/>
              </a:spcBef>
              <a:spcAft>
                <a:spcPts val="0"/>
              </a:spcAft>
              <a:buSzPts val="1800"/>
              <a:buChar char="●"/>
            </a:pPr>
            <a:r>
              <a:rPr lang="nl" sz="1800"/>
              <a:t>Oost-Vlaanderen: Zorgboerderij 'DIER-EN-ZORG' (Sint-Laureins) ; fantasticgarden.eu HKOA (Aspelare)</a:t>
            </a:r>
            <a:endParaRPr sz="1800"/>
          </a:p>
          <a:p>
            <a:pPr marL="914400" lvl="1" indent="-342900" algn="l" rtl="0">
              <a:lnSpc>
                <a:spcPct val="125000"/>
              </a:lnSpc>
              <a:spcBef>
                <a:spcPts val="0"/>
              </a:spcBef>
              <a:spcAft>
                <a:spcPts val="0"/>
              </a:spcAft>
              <a:buClr>
                <a:schemeClr val="dk2"/>
              </a:buClr>
              <a:buSzPts val="1800"/>
              <a:buChar char="●"/>
            </a:pPr>
            <a:r>
              <a:rPr lang="nl" sz="1800"/>
              <a:t>Vlaams-Brabant en Brussel: Atelier ScHePSeLs (Zemst); De Schuur (Tienen); Zelfoogsttuin Ramselveld  (Kessel-Lo)</a:t>
            </a:r>
            <a:endParaRPr/>
          </a:p>
          <a:p>
            <a:pPr marL="914400" lvl="1" indent="-342900" algn="l" rtl="0">
              <a:lnSpc>
                <a:spcPct val="125000"/>
              </a:lnSpc>
              <a:spcBef>
                <a:spcPts val="0"/>
              </a:spcBef>
              <a:spcAft>
                <a:spcPts val="0"/>
              </a:spcAft>
              <a:buSzPts val="1800"/>
              <a:buChar char="●"/>
            </a:pPr>
            <a:r>
              <a:rPr lang="nl" sz="1800"/>
              <a:t>West-Vlaanderen: Nabij de Zomerlinde (Alveringem)</a:t>
            </a:r>
            <a:endParaRPr/>
          </a:p>
        </p:txBody>
      </p:sp>
      <p:sp>
        <p:nvSpPr>
          <p:cNvPr id="119" name="Google Shape;11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CIJFERS</a:t>
            </a:r>
            <a:endParaRPr/>
          </a:p>
        </p:txBody>
      </p:sp>
      <p:sp>
        <p:nvSpPr>
          <p:cNvPr id="125" name="Google Shape;125;p2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CIJFERS </a:t>
            </a:r>
            <a:r>
              <a:rPr lang="nl">
                <a:solidFill>
                  <a:schemeClr val="accent1"/>
                </a:solidFill>
              </a:rPr>
              <a:t> - ENKELE ALGEMENE AANDACHTSPUNTEN VOORAF</a:t>
            </a:r>
            <a:r>
              <a:rPr lang="nl"/>
              <a:t>  </a:t>
            </a:r>
            <a:endParaRPr>
              <a:solidFill>
                <a:srgbClr val="FF0000"/>
              </a:solidFill>
            </a:endParaRPr>
          </a:p>
        </p:txBody>
      </p:sp>
      <p:sp>
        <p:nvSpPr>
          <p:cNvPr id="131" name="Google Shape;13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Tenzij expliciet anders aangegeven, geven alle cijfergegevens de toestand weer op 31 december 2019 of de totalen voor het jaar 2019.</a:t>
            </a:r>
            <a:endParaRPr/>
          </a:p>
          <a:p>
            <a:pPr marL="457200" lvl="0" indent="-342900" algn="l" rtl="0">
              <a:spcBef>
                <a:spcPts val="0"/>
              </a:spcBef>
              <a:spcAft>
                <a:spcPts val="0"/>
              </a:spcAft>
              <a:buSzPts val="1800"/>
              <a:buChar char="●"/>
            </a:pPr>
            <a:r>
              <a:rPr lang="nl"/>
              <a:t>In deze presentatie leest u de rapporten per provincie. Voor verschillende rapporten hebben we ook onderverdelingen gemaakt. Al naargelang de voorkeuren vanuit de regio’s zijn deze opgedeeld per zorgregio (Antwerpen, Vlaams-Brabant en Brussel, West-Vlaanderen) of per zorgregieregio (Limburg, Oost-Vlaanderen). Op termijn  zullen we verder evolueren naar de geografische omschrijvingen die intersectoraal gelden.</a:t>
            </a:r>
            <a:endParaRPr/>
          </a:p>
          <a:p>
            <a:pPr marL="457200" lvl="0" indent="-342900" algn="l" rtl="0">
              <a:spcBef>
                <a:spcPts val="0"/>
              </a:spcBef>
              <a:spcAft>
                <a:spcPts val="0"/>
              </a:spcAft>
              <a:buSzPts val="1800"/>
              <a:buChar char="●"/>
            </a:pPr>
            <a:r>
              <a:rPr lang="nl"/>
              <a:t>Steeds is het domicilie van de personen met een handicap genomen. Indien van deze personen het domicilie niet gekend is of niet (meer) in Vlaanderen (met inbegrip van Brussel) ligt, zijn deze personen in geen enkele tabel meegenomen.</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2" name="Google Shape;132;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DIRECTE FINANCIERING</a:t>
            </a:r>
            <a:br>
              <a:rPr lang="nl"/>
            </a:br>
            <a:r>
              <a:rPr lang="nl"/>
              <a:t>(NAH EN GEÏNTERNEERDEN)</a:t>
            </a:r>
            <a:endParaRPr/>
          </a:p>
        </p:txBody>
      </p:sp>
      <p:sp>
        <p:nvSpPr>
          <p:cNvPr id="138" name="Google Shape;138;p2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DIRECTE FINANCIERING VOOR PERSONEN MET EEN NAH</a:t>
            </a:r>
            <a:r>
              <a:rPr lang="nl">
                <a:solidFill>
                  <a:schemeClr val="accent1"/>
                </a:solidFill>
              </a:rPr>
              <a:t> - SITUATIE 9/06/2020</a:t>
            </a:r>
            <a:endParaRPr sz="1800" b="0">
              <a:solidFill>
                <a:schemeClr val="dk2"/>
              </a:solidFill>
            </a:endParaRPr>
          </a:p>
          <a:p>
            <a:pPr marL="0" lvl="0" indent="0" algn="l" rtl="0">
              <a:spcBef>
                <a:spcPts val="0"/>
              </a:spcBef>
              <a:spcAft>
                <a:spcPts val="0"/>
              </a:spcAft>
              <a:buNone/>
            </a:pPr>
            <a:endParaRPr>
              <a:solidFill>
                <a:schemeClr val="accent1"/>
              </a:solidFill>
            </a:endParaRPr>
          </a:p>
        </p:txBody>
      </p:sp>
      <p:sp>
        <p:nvSpPr>
          <p:cNvPr id="144" name="Google Shape;144;p23"/>
          <p:cNvSpPr txBox="1">
            <a:spLocks noGrp="1"/>
          </p:cNvSpPr>
          <p:nvPr>
            <p:ph type="body" idx="1"/>
          </p:nvPr>
        </p:nvSpPr>
        <p:spPr>
          <a:xfrm>
            <a:off x="311700" y="1405900"/>
            <a:ext cx="8520600" cy="316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nl"/>
              <a:t>132 aanvragen sinds opstart op 15 oktober 2018</a:t>
            </a:r>
            <a:endParaRPr/>
          </a:p>
          <a:p>
            <a:pPr marL="457200" lvl="0" indent="-342900" algn="l" rtl="0">
              <a:spcBef>
                <a:spcPts val="0"/>
              </a:spcBef>
              <a:spcAft>
                <a:spcPts val="0"/>
              </a:spcAft>
              <a:buClr>
                <a:schemeClr val="dk2"/>
              </a:buClr>
              <a:buSzPts val="1800"/>
              <a:buChar char="●"/>
            </a:pPr>
            <a:r>
              <a:rPr lang="nl"/>
              <a:t>ongeveer 60% goedkeuringen</a:t>
            </a:r>
            <a:endParaRPr/>
          </a:p>
          <a:p>
            <a:pPr marL="457200" lvl="0" indent="-342900" algn="l" rtl="0">
              <a:spcBef>
                <a:spcPts val="0"/>
              </a:spcBef>
              <a:spcAft>
                <a:spcPts val="0"/>
              </a:spcAft>
              <a:buClr>
                <a:schemeClr val="dk2"/>
              </a:buClr>
              <a:buSzPts val="1800"/>
              <a:buChar char="●"/>
            </a:pPr>
            <a:r>
              <a:rPr lang="nl"/>
              <a:t>37 opnames in VZA</a:t>
            </a:r>
            <a:endParaRPr/>
          </a:p>
          <a:p>
            <a:pPr marL="457200" lvl="0" indent="-342900" algn="l" rtl="0">
              <a:spcBef>
                <a:spcPts val="0"/>
              </a:spcBef>
              <a:spcAft>
                <a:spcPts val="0"/>
              </a:spcAft>
              <a:buClr>
                <a:schemeClr val="dk2"/>
              </a:buClr>
              <a:buSzPts val="1800"/>
              <a:buChar char="●"/>
            </a:pPr>
            <a:r>
              <a:rPr lang="nl"/>
              <a:t>6 goedkeuringen zonder oplossing (in bemiddeling)</a:t>
            </a:r>
            <a:endParaRPr/>
          </a:p>
          <a:p>
            <a:pPr marL="457200" lvl="0" indent="-342900" algn="l" rtl="0">
              <a:spcBef>
                <a:spcPts val="0"/>
              </a:spcBef>
              <a:spcAft>
                <a:spcPts val="0"/>
              </a:spcAft>
              <a:buClr>
                <a:schemeClr val="dk2"/>
              </a:buClr>
              <a:buSzPts val="1800"/>
              <a:buChar char="●"/>
            </a:pPr>
            <a:r>
              <a:rPr lang="nl"/>
              <a:t>8 goedkeuringen zijn stopgezet (waarvan 5 wegens overlijden)</a:t>
            </a:r>
            <a:endParaRPr/>
          </a:p>
          <a:p>
            <a:pPr marL="457200" lvl="0" indent="-342900" algn="l" rtl="0">
              <a:spcBef>
                <a:spcPts val="0"/>
              </a:spcBef>
              <a:spcAft>
                <a:spcPts val="0"/>
              </a:spcAft>
              <a:buClr>
                <a:schemeClr val="dk2"/>
              </a:buClr>
              <a:buSzPts val="1800"/>
              <a:buChar char="●"/>
            </a:pPr>
            <a:r>
              <a:rPr lang="nl"/>
              <a:t>nog 14 beschikbare budgetten </a:t>
            </a:r>
            <a:endParaRPr/>
          </a:p>
          <a:p>
            <a:pPr marL="0" lvl="0" indent="0" algn="l" rtl="0">
              <a:spcBef>
                <a:spcPts val="1600"/>
              </a:spcBef>
              <a:spcAft>
                <a:spcPts val="1600"/>
              </a:spcAft>
              <a:buNone/>
            </a:pPr>
            <a:endParaRPr/>
          </a:p>
        </p:txBody>
      </p:sp>
      <p:sp>
        <p:nvSpPr>
          <p:cNvPr id="145" name="Google Shape;145;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TOELICHTING RAPPORTEN DIRECTE FINANCIERING NAH</a:t>
            </a:r>
            <a:endParaRPr/>
          </a:p>
        </p:txBody>
      </p:sp>
      <p:sp>
        <p:nvSpPr>
          <p:cNvPr id="151" name="Google Shape;151;p24"/>
          <p:cNvSpPr txBox="1">
            <a:spLocks noGrp="1"/>
          </p:cNvSpPr>
          <p:nvPr>
            <p:ph type="body" idx="1"/>
          </p:nvPr>
        </p:nvSpPr>
        <p:spPr>
          <a:xfrm>
            <a:off x="311700" y="1017725"/>
            <a:ext cx="8520600" cy="3285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nl" sz="1600">
                <a:solidFill>
                  <a:schemeClr val="dk1"/>
                </a:solidFill>
              </a:rPr>
              <a:t>De eerste tabel toont het aantal aanvragen </a:t>
            </a:r>
            <a:r>
              <a:rPr lang="nl" sz="1600">
                <a:solidFill>
                  <a:srgbClr val="FF0000"/>
                </a:solidFill>
              </a:rPr>
              <a:t>obv jaar aanvraag</a:t>
            </a:r>
            <a:r>
              <a:rPr lang="nl" sz="1600">
                <a:solidFill>
                  <a:schemeClr val="dk1"/>
                </a:solidFill>
              </a:rPr>
              <a:t> uitgesplitst in:</a:t>
            </a:r>
            <a:endParaRPr sz="1600">
              <a:solidFill>
                <a:schemeClr val="dk1"/>
              </a:solidFill>
            </a:endParaRPr>
          </a:p>
          <a:p>
            <a:pPr marL="457200" lvl="0" indent="-317500" algn="l" rtl="0">
              <a:spcBef>
                <a:spcPts val="1200"/>
              </a:spcBef>
              <a:spcAft>
                <a:spcPts val="0"/>
              </a:spcAft>
              <a:buClr>
                <a:schemeClr val="dk1"/>
              </a:buClr>
              <a:buSzPts val="1400"/>
              <a:buChar char="●"/>
            </a:pPr>
            <a:r>
              <a:rPr lang="nl" sz="1400">
                <a:solidFill>
                  <a:schemeClr val="dk1"/>
                </a:solidFill>
              </a:rPr>
              <a:t>vragen die al beoordeeld werden (definitieve beslissing): aantal goedkeuringen en aantal weigeringen</a:t>
            </a:r>
            <a:endParaRPr sz="1400">
              <a:solidFill>
                <a:schemeClr val="dk1"/>
              </a:solidFill>
            </a:endParaRPr>
          </a:p>
          <a:p>
            <a:pPr marL="457200" lvl="0" indent="-317500" algn="l" rtl="0">
              <a:spcBef>
                <a:spcPts val="0"/>
              </a:spcBef>
              <a:spcAft>
                <a:spcPts val="0"/>
              </a:spcAft>
              <a:buClr>
                <a:schemeClr val="dk1"/>
              </a:buClr>
              <a:buSzPts val="1400"/>
              <a:buChar char="●"/>
            </a:pPr>
            <a:r>
              <a:rPr lang="nl" sz="1400">
                <a:solidFill>
                  <a:schemeClr val="dk1"/>
                </a:solidFill>
              </a:rPr>
              <a:t>vragen die nog in behandeling zijn (nog geen definitieve beslissing, lopende HOC-dossiers maken hier bijvoorbeeld onderdeel van uit)</a:t>
            </a:r>
            <a:endParaRPr sz="1400">
              <a:solidFill>
                <a:schemeClr val="dk1"/>
              </a:solidFill>
            </a:endParaRPr>
          </a:p>
          <a:p>
            <a:pPr marL="457200" lvl="0" indent="-317500" algn="l" rtl="0">
              <a:spcBef>
                <a:spcPts val="0"/>
              </a:spcBef>
              <a:spcAft>
                <a:spcPts val="0"/>
              </a:spcAft>
              <a:buClr>
                <a:schemeClr val="dk1"/>
              </a:buClr>
              <a:buSzPts val="1400"/>
              <a:buChar char="●"/>
            </a:pPr>
            <a:r>
              <a:rPr lang="nl" sz="1400">
                <a:solidFill>
                  <a:schemeClr val="dk1"/>
                </a:solidFill>
              </a:rPr>
              <a:t>stopgezette vragen voordat er een beslissing genomen kon worden (stopgezet op vraag van de cliënt of wegens niet vervolledigd, overleden …)</a:t>
            </a:r>
            <a:endParaRPr sz="1400">
              <a:solidFill>
                <a:schemeClr val="dk1"/>
              </a:solidFill>
            </a:endParaRPr>
          </a:p>
          <a:p>
            <a:pPr marL="0" lvl="0" indent="0" algn="just" rtl="0">
              <a:spcBef>
                <a:spcPts val="1200"/>
              </a:spcBef>
              <a:spcAft>
                <a:spcPts val="0"/>
              </a:spcAft>
              <a:buNone/>
            </a:pPr>
            <a:r>
              <a:rPr lang="nl" sz="1600">
                <a:solidFill>
                  <a:schemeClr val="dk1"/>
                </a:solidFill>
              </a:rPr>
              <a:t> In de tweede tabel wordt het aantal goedkeuringen </a:t>
            </a:r>
            <a:r>
              <a:rPr lang="nl" sz="1600">
                <a:solidFill>
                  <a:srgbClr val="FF0000"/>
                </a:solidFill>
              </a:rPr>
              <a:t>obv jaar goedkeuring</a:t>
            </a:r>
            <a:r>
              <a:rPr lang="nl" sz="1600">
                <a:solidFill>
                  <a:schemeClr val="dk1"/>
                </a:solidFill>
              </a:rPr>
              <a:t> verder uitgesplitst in:</a:t>
            </a:r>
            <a:endParaRPr sz="1600">
              <a:solidFill>
                <a:schemeClr val="dk1"/>
              </a:solidFill>
            </a:endParaRPr>
          </a:p>
          <a:p>
            <a:pPr marL="457200" lvl="0" indent="-317500" algn="just" rtl="0">
              <a:spcBef>
                <a:spcPts val="1200"/>
              </a:spcBef>
              <a:spcAft>
                <a:spcPts val="0"/>
              </a:spcAft>
              <a:buClr>
                <a:schemeClr val="dk1"/>
              </a:buClr>
              <a:buSzPts val="1400"/>
              <a:buChar char="●"/>
            </a:pPr>
            <a:r>
              <a:rPr lang="nl" sz="1400">
                <a:solidFill>
                  <a:schemeClr val="dk1"/>
                </a:solidFill>
              </a:rPr>
              <a:t>vragen waarbij al een dienstverleningsovereenkomst werd opgestart</a:t>
            </a:r>
            <a:endParaRPr sz="1400">
              <a:solidFill>
                <a:schemeClr val="dk1"/>
              </a:solidFill>
            </a:endParaRPr>
          </a:p>
          <a:p>
            <a:pPr marL="457200" lvl="0" indent="-317500" algn="just" rtl="0">
              <a:spcBef>
                <a:spcPts val="0"/>
              </a:spcBef>
              <a:spcAft>
                <a:spcPts val="0"/>
              </a:spcAft>
              <a:buClr>
                <a:schemeClr val="dk1"/>
              </a:buClr>
              <a:buSzPts val="1400"/>
              <a:buChar char="●"/>
            </a:pPr>
            <a:r>
              <a:rPr lang="nl" sz="1400">
                <a:solidFill>
                  <a:schemeClr val="dk1"/>
                </a:solidFill>
              </a:rPr>
              <a:t>vragen die nog in afwachting zijn voor opstart (in bemiddeling)</a:t>
            </a:r>
            <a:endParaRPr sz="1400">
              <a:solidFill>
                <a:schemeClr val="dk1"/>
              </a:solidFill>
            </a:endParaRPr>
          </a:p>
          <a:p>
            <a:pPr marL="457200" lvl="0" indent="-317500" algn="just" rtl="0">
              <a:spcBef>
                <a:spcPts val="0"/>
              </a:spcBef>
              <a:spcAft>
                <a:spcPts val="0"/>
              </a:spcAft>
              <a:buClr>
                <a:schemeClr val="dk1"/>
              </a:buClr>
              <a:buSzPts val="1400"/>
              <a:buChar char="●"/>
            </a:pPr>
            <a:r>
              <a:rPr lang="nl" sz="1400">
                <a:solidFill>
                  <a:schemeClr val="dk1"/>
                </a:solidFill>
              </a:rPr>
              <a:t>vragen waarbij de dienstverleningsovereenkomst werd stopgezet (stopgezet op vraag van de cliënt of cliënt overleden)</a:t>
            </a:r>
            <a:endParaRPr sz="1400">
              <a:solidFill>
                <a:schemeClr val="dk1"/>
              </a:solidFill>
            </a:endParaRPr>
          </a:p>
          <a:p>
            <a:pPr marL="0" lvl="0" indent="0" algn="just" rtl="0">
              <a:spcBef>
                <a:spcPts val="1200"/>
              </a:spcBef>
              <a:spcAft>
                <a:spcPts val="1200"/>
              </a:spcAft>
              <a:buNone/>
            </a:pPr>
            <a:r>
              <a:rPr lang="nl" sz="1100">
                <a:solidFill>
                  <a:schemeClr val="dk1"/>
                </a:solidFill>
              </a:rPr>
              <a:t> </a:t>
            </a:r>
            <a:endParaRPr/>
          </a:p>
        </p:txBody>
      </p:sp>
      <p:sp>
        <p:nvSpPr>
          <p:cNvPr id="152" name="Google Shape;152;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DIRECTE FINANCIERING NAH: AANTAL AANVRAGEN IN VLAANDEREN - </a:t>
            </a:r>
            <a:r>
              <a:rPr lang="nl">
                <a:solidFill>
                  <a:schemeClr val="accent1"/>
                </a:solidFill>
              </a:rPr>
              <a:t>SITUATIE 9/06/2020</a:t>
            </a:r>
            <a:endParaRPr>
              <a:solidFill>
                <a:schemeClr val="accent1"/>
              </a:solidFill>
            </a:endParaRPr>
          </a:p>
        </p:txBody>
      </p:sp>
      <p:sp>
        <p:nvSpPr>
          <p:cNvPr id="158" name="Google Shape;15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16</a:t>
            </a:fld>
            <a:endParaRPr/>
          </a:p>
        </p:txBody>
      </p:sp>
      <p:graphicFrame>
        <p:nvGraphicFramePr>
          <p:cNvPr id="159" name="Google Shape;159;p25"/>
          <p:cNvGraphicFramePr/>
          <p:nvPr/>
        </p:nvGraphicFramePr>
        <p:xfrm>
          <a:off x="465795" y="1203656"/>
          <a:ext cx="3000000" cy="3000000"/>
        </p:xfrm>
        <a:graphic>
          <a:graphicData uri="http://schemas.openxmlformats.org/drawingml/2006/table">
            <a:tbl>
              <a:tblPr>
                <a:noFill/>
                <a:tableStyleId>{C9F2B0E0-8781-4BFB-9E8A-F3CB1472D75F}</a:tableStyleId>
              </a:tblPr>
              <a:tblGrid>
                <a:gridCol w="1206925"/>
                <a:gridCol w="763100"/>
                <a:gridCol w="837275"/>
                <a:gridCol w="767075"/>
                <a:gridCol w="759100"/>
                <a:gridCol w="1248825"/>
                <a:gridCol w="1238050"/>
                <a:gridCol w="92707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aanvraag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goedkeuringen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weigeringen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behandeling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44%</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64</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29</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32</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132</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DIRECTE FINANCIERING NAH: OPSTART GOEDGEKEURDE DOSSIERS VLAANDEREN - </a:t>
            </a:r>
            <a:r>
              <a:rPr lang="nl">
                <a:solidFill>
                  <a:schemeClr val="accent1"/>
                </a:solidFill>
              </a:rPr>
              <a:t>SITUATIE 9/06/2020</a:t>
            </a:r>
            <a:endParaRPr>
              <a:solidFill>
                <a:schemeClr val="accent1"/>
              </a:solidFill>
            </a:endParaRPr>
          </a:p>
        </p:txBody>
      </p:sp>
      <p:sp>
        <p:nvSpPr>
          <p:cNvPr id="165" name="Google Shape;16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17</a:t>
            </a:fld>
            <a:endParaRPr/>
          </a:p>
        </p:txBody>
      </p:sp>
      <p:graphicFrame>
        <p:nvGraphicFramePr>
          <p:cNvPr id="166" name="Google Shape;166;p26"/>
          <p:cNvGraphicFramePr/>
          <p:nvPr/>
        </p:nvGraphicFramePr>
        <p:xfrm>
          <a:off x="497595" y="1241381"/>
          <a:ext cx="3000000" cy="3000000"/>
        </p:xfrm>
        <a:graphic>
          <a:graphicData uri="http://schemas.openxmlformats.org/drawingml/2006/table">
            <a:tbl>
              <a:tblPr>
                <a:noFill/>
                <a:tableStyleId>{C9F2B0E0-8781-4BFB-9E8A-F3CB1472D75F}</a:tableStyleId>
              </a:tblPr>
              <a:tblGrid>
                <a:gridCol w="1454800"/>
                <a:gridCol w="1401775"/>
                <a:gridCol w="1527675"/>
                <a:gridCol w="1831550"/>
                <a:gridCol w="140242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goedkeuring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opgestart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afwachting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 of niet tijdig 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 </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DIRECTE FINANCIERING NAH: AANTAL AANVRAGEN IN OOST-VLAANDEREN - </a:t>
            </a:r>
            <a:r>
              <a:rPr lang="nl">
                <a:solidFill>
                  <a:schemeClr val="accent1"/>
                </a:solidFill>
              </a:rPr>
              <a:t>SITUATIE 9/06/2020</a:t>
            </a:r>
            <a:endParaRPr>
              <a:solidFill>
                <a:schemeClr val="accent1"/>
              </a:solidFill>
            </a:endParaRPr>
          </a:p>
        </p:txBody>
      </p:sp>
      <p:sp>
        <p:nvSpPr>
          <p:cNvPr id="172" name="Google Shape;17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18</a:t>
            </a:fld>
            <a:endParaRPr/>
          </a:p>
        </p:txBody>
      </p:sp>
      <p:graphicFrame>
        <p:nvGraphicFramePr>
          <p:cNvPr id="173" name="Google Shape;173;p27"/>
          <p:cNvGraphicFramePr/>
          <p:nvPr/>
        </p:nvGraphicFramePr>
        <p:xfrm>
          <a:off x="465795" y="1203656"/>
          <a:ext cx="3000000" cy="3000000"/>
        </p:xfrm>
        <a:graphic>
          <a:graphicData uri="http://schemas.openxmlformats.org/drawingml/2006/table">
            <a:tbl>
              <a:tblPr>
                <a:noFill/>
                <a:tableStyleId>{C9F2B0E0-8781-4BFB-9E8A-F3CB1472D75F}</a:tableStyleId>
              </a:tblPr>
              <a:tblGrid>
                <a:gridCol w="1206925"/>
                <a:gridCol w="825075"/>
                <a:gridCol w="775300"/>
                <a:gridCol w="767075"/>
                <a:gridCol w="759100"/>
                <a:gridCol w="1248825"/>
                <a:gridCol w="1238050"/>
                <a:gridCol w="92707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aanvraag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goedkeuringen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weigeringen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behandeling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67%</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73%</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72%</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28%</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24</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DIRECTE FINANCIERING NAH: OPSTART GOEDGEKEURDE DOSSIERS OOST-VLAANDEREN - </a:t>
            </a:r>
            <a:r>
              <a:rPr lang="nl">
                <a:solidFill>
                  <a:schemeClr val="accent1"/>
                </a:solidFill>
              </a:rPr>
              <a:t>SITUATIE 9/06/2020</a:t>
            </a:r>
            <a:endParaRPr>
              <a:solidFill>
                <a:schemeClr val="accent1"/>
              </a:solidFill>
            </a:endParaRPr>
          </a:p>
        </p:txBody>
      </p:sp>
      <p:sp>
        <p:nvSpPr>
          <p:cNvPr id="179" name="Google Shape;17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19</a:t>
            </a:fld>
            <a:endParaRPr/>
          </a:p>
        </p:txBody>
      </p:sp>
      <p:graphicFrame>
        <p:nvGraphicFramePr>
          <p:cNvPr id="180" name="Google Shape;180;p28"/>
          <p:cNvGraphicFramePr/>
          <p:nvPr/>
        </p:nvGraphicFramePr>
        <p:xfrm>
          <a:off x="497595" y="1241381"/>
          <a:ext cx="3000000" cy="3000000"/>
        </p:xfrm>
        <a:graphic>
          <a:graphicData uri="http://schemas.openxmlformats.org/drawingml/2006/table">
            <a:tbl>
              <a:tblPr>
                <a:noFill/>
                <a:tableStyleId>{C9F2B0E0-8781-4BFB-9E8A-F3CB1472D75F}</a:tableStyleId>
              </a:tblPr>
              <a:tblGrid>
                <a:gridCol w="1454800"/>
                <a:gridCol w="1401775"/>
                <a:gridCol w="1527675"/>
                <a:gridCol w="1831550"/>
                <a:gridCol w="140242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goedkeuring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opgestart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afwachting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 of niet tijdig 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 </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PRESENTATIE TER VERVANGING VAN GEANNULEERDE OVERLEGMOMENTEN </a:t>
            </a:r>
            <a:endParaRPr>
              <a:solidFill>
                <a:schemeClr val="accent1"/>
              </a:solidFill>
            </a:endParaRPr>
          </a:p>
        </p:txBody>
      </p:sp>
      <p:sp>
        <p:nvSpPr>
          <p:cNvPr id="66" name="Google Shape;66;p11"/>
          <p:cNvSpPr txBox="1">
            <a:spLocks noGrp="1"/>
          </p:cNvSpPr>
          <p:nvPr>
            <p:ph type="body" idx="1"/>
          </p:nvPr>
        </p:nvSpPr>
        <p:spPr>
          <a:xfrm>
            <a:off x="311700" y="876100"/>
            <a:ext cx="8520600" cy="42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Omwille van de coronacrisis werd het afstemmingsoverleg van juni 2020 geannuleerd. </a:t>
            </a:r>
            <a:endParaRPr/>
          </a:p>
          <a:p>
            <a:pPr marL="0" lvl="0" indent="0" algn="l" rtl="0">
              <a:spcBef>
                <a:spcPts val="1600"/>
              </a:spcBef>
              <a:spcAft>
                <a:spcPts val="0"/>
              </a:spcAft>
              <a:buNone/>
            </a:pPr>
            <a:r>
              <a:rPr lang="nl"/>
              <a:t>We willen deze presentatie starten met een welgemeend dankwoord aan alle vergunde zorgaanbieders en andere organisaties, aan allen die zorg en assistentie aan personen met een handicap boden en bieden in deze bizarre tijden. </a:t>
            </a:r>
            <a:endParaRPr/>
          </a:p>
          <a:p>
            <a:pPr marL="0" lvl="0" indent="0" algn="l" rtl="0">
              <a:spcBef>
                <a:spcPts val="1600"/>
              </a:spcBef>
              <a:spcAft>
                <a:spcPts val="0"/>
              </a:spcAft>
              <a:buNone/>
            </a:pPr>
            <a:r>
              <a:rPr lang="nl"/>
              <a:t>Dank aan allen voor de geleverde en nog te leveren inspanningen !</a:t>
            </a:r>
            <a:endParaRPr/>
          </a:p>
          <a:p>
            <a:pPr marL="0" lvl="0" indent="0" algn="l" rtl="0">
              <a:spcBef>
                <a:spcPts val="1600"/>
              </a:spcBef>
              <a:spcAft>
                <a:spcPts val="0"/>
              </a:spcAft>
              <a:buNone/>
            </a:pPr>
            <a:r>
              <a:rPr lang="nl"/>
              <a:t>Het einde van de covid-19-periode is momenteel nog niet bepaald. Een Ministerieel Besluit rond compenserende maatregelen wordt momenteel uitgewerkt.</a:t>
            </a:r>
            <a:endParaRPr/>
          </a:p>
          <a:p>
            <a:pPr marL="0" lvl="0" indent="0" algn="l" rtl="0">
              <a:spcBef>
                <a:spcPts val="1600"/>
              </a:spcBef>
              <a:spcAft>
                <a:spcPts val="0"/>
              </a:spcAft>
              <a:buNone/>
            </a:pPr>
            <a:r>
              <a:rPr lang="nl"/>
              <a:t>Voor actuele informatie en richtlijnen omtrent covid-19 verwijzen we naar de verdere communicatie hieromtrent.  Een overzicht hiervan vindt u terug  op de website van het VAPH: </a:t>
            </a:r>
            <a:r>
              <a:rPr lang="nl" u="sng">
                <a:solidFill>
                  <a:schemeClr val="hlink"/>
                </a:solidFill>
                <a:hlinkClick r:id="rId3"/>
              </a:rPr>
              <a:t>https://www.vaph.be/maatregelen-coronavirus/professionelen</a:t>
            </a:r>
            <a:endParaRPr/>
          </a:p>
          <a:p>
            <a:pPr marL="0" lvl="0" indent="0" algn="l" rtl="0">
              <a:spcBef>
                <a:spcPts val="1600"/>
              </a:spcBef>
              <a:spcAft>
                <a:spcPts val="1600"/>
              </a:spcAft>
              <a:buNone/>
            </a:pPr>
            <a:endParaRPr/>
          </a:p>
        </p:txBody>
      </p:sp>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DIRECTE FINANCIERING VOOR GEÏNTERNEERDEN MET EEN HANDICAP - </a:t>
            </a:r>
            <a:r>
              <a:rPr lang="nl">
                <a:solidFill>
                  <a:schemeClr val="accent1"/>
                </a:solidFill>
              </a:rPr>
              <a:t>SITUATIE 12/06/2020</a:t>
            </a:r>
            <a:endParaRPr>
              <a:solidFill>
                <a:srgbClr val="FF0000"/>
              </a:solidFill>
            </a:endParaRPr>
          </a:p>
        </p:txBody>
      </p:sp>
      <p:sp>
        <p:nvSpPr>
          <p:cNvPr id="186" name="Google Shape;186;p29"/>
          <p:cNvSpPr txBox="1">
            <a:spLocks noGrp="1"/>
          </p:cNvSpPr>
          <p:nvPr>
            <p:ph type="body" idx="1"/>
          </p:nvPr>
        </p:nvSpPr>
        <p:spPr>
          <a:xfrm>
            <a:off x="311700" y="1152475"/>
            <a:ext cx="8520600" cy="391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ongeveer 160 aangemelde dossiers in totaal (inclusief aanvragen FOR VAPH)</a:t>
            </a:r>
            <a:endParaRPr/>
          </a:p>
          <a:p>
            <a:pPr marL="457200" lvl="0" indent="-342900" algn="l" rtl="0">
              <a:spcBef>
                <a:spcPts val="0"/>
              </a:spcBef>
              <a:spcAft>
                <a:spcPts val="0"/>
              </a:spcAft>
              <a:buSzPts val="1800"/>
              <a:buChar char="●"/>
            </a:pPr>
            <a:r>
              <a:rPr lang="nl"/>
              <a:t>hiervan zijn er ¾ momenteel goedgekeurd</a:t>
            </a:r>
            <a:endParaRPr/>
          </a:p>
          <a:p>
            <a:pPr marL="457200" lvl="0" indent="-342900" algn="l" rtl="0">
              <a:spcBef>
                <a:spcPts val="0"/>
              </a:spcBef>
              <a:spcAft>
                <a:spcPts val="0"/>
              </a:spcAft>
              <a:buSzPts val="1800"/>
              <a:buChar char="●"/>
            </a:pPr>
            <a:r>
              <a:rPr lang="nl"/>
              <a:t>hoofdzakelijk aanvragen voor intensieve vormen van ondersteuning (FOR VAPH, dag- en woonondersteuning (plus))</a:t>
            </a:r>
            <a:endParaRPr/>
          </a:p>
          <a:p>
            <a:pPr marL="457200" lvl="0" indent="-342900" algn="l" rtl="0">
              <a:spcBef>
                <a:spcPts val="0"/>
              </a:spcBef>
              <a:spcAft>
                <a:spcPts val="0"/>
              </a:spcAft>
              <a:buSzPts val="1800"/>
              <a:buChar char="●"/>
            </a:pPr>
            <a:r>
              <a:rPr lang="nl"/>
              <a:t>OVL koploper in aantal aanvragen en aantal goedkeuringen; meeste aanvragen door FPC Gent</a:t>
            </a:r>
            <a:endParaRPr/>
          </a:p>
          <a:p>
            <a:pPr marL="457200" lvl="0" indent="-342900" algn="l" rtl="0">
              <a:spcBef>
                <a:spcPts val="0"/>
              </a:spcBef>
              <a:spcAft>
                <a:spcPts val="0"/>
              </a:spcAft>
              <a:buSzPts val="1800"/>
              <a:buChar char="●"/>
            </a:pPr>
            <a:r>
              <a:rPr lang="nl"/>
              <a:t>ongeveer 30 dossiers afgesloten na 12 maanden zonder opstart, waar al voor 2/3 een tweede aanvraag werd ingediend (hiervan 7 opstart in VZA en 1 toezegging tot opstart)</a:t>
            </a:r>
            <a:endParaRPr/>
          </a:p>
          <a:p>
            <a:pPr marL="457200" lvl="0" indent="-342900" algn="l" rtl="0">
              <a:spcBef>
                <a:spcPts val="0"/>
              </a:spcBef>
              <a:spcAft>
                <a:spcPts val="0"/>
              </a:spcAft>
              <a:buSzPts val="1800"/>
              <a:buChar char="●"/>
            </a:pPr>
            <a:r>
              <a:rPr lang="nl"/>
              <a:t>71 geregistreerde VZA</a:t>
            </a:r>
            <a:endParaRPr/>
          </a:p>
          <a:p>
            <a:pPr marL="457200" lvl="0" indent="-342900" algn="l" rtl="0">
              <a:spcBef>
                <a:spcPts val="0"/>
              </a:spcBef>
              <a:spcAft>
                <a:spcPts val="0"/>
              </a:spcAft>
              <a:buSzPts val="1800"/>
              <a:buChar char="●"/>
            </a:pPr>
            <a:r>
              <a:rPr lang="nl"/>
              <a:t>bijna 20 opnames in FOR VAPH en 45 in VZA</a:t>
            </a:r>
            <a:endParaRPr/>
          </a:p>
          <a:p>
            <a:pPr marL="457200" lvl="0" indent="-342900" algn="l" rtl="0">
              <a:spcBef>
                <a:spcPts val="0"/>
              </a:spcBef>
              <a:spcAft>
                <a:spcPts val="0"/>
              </a:spcAft>
              <a:buSzPts val="1800"/>
              <a:buChar char="●"/>
            </a:pPr>
            <a:r>
              <a:rPr lang="nl"/>
              <a:t>ongeveer 35% van het beschikbare budget ingezet</a:t>
            </a:r>
            <a:endParaRPr/>
          </a:p>
          <a:p>
            <a:pPr marL="0" lvl="0" indent="0" algn="l" rtl="0">
              <a:spcBef>
                <a:spcPts val="1600"/>
              </a:spcBef>
              <a:spcAft>
                <a:spcPts val="1600"/>
              </a:spcAft>
              <a:buNone/>
            </a:pPr>
            <a:endParaRPr/>
          </a:p>
        </p:txBody>
      </p:sp>
      <p:sp>
        <p:nvSpPr>
          <p:cNvPr id="187" name="Google Shape;187;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GOEDGEKEURDE DOSSIERS (obv prov domic cliënt) - </a:t>
            </a:r>
            <a:r>
              <a:rPr lang="nl">
                <a:solidFill>
                  <a:schemeClr val="accent1"/>
                </a:solidFill>
              </a:rPr>
              <a:t>SITUATIE 12/06/2020</a:t>
            </a:r>
            <a:endParaRPr>
              <a:solidFill>
                <a:schemeClr val="accent1"/>
              </a:solidFill>
            </a:endParaRPr>
          </a:p>
          <a:p>
            <a:pPr marL="0" lvl="0" indent="0" algn="l" rtl="0">
              <a:spcBef>
                <a:spcPts val="0"/>
              </a:spcBef>
              <a:spcAft>
                <a:spcPts val="0"/>
              </a:spcAft>
              <a:buNone/>
            </a:pPr>
            <a:endParaRPr/>
          </a:p>
        </p:txBody>
      </p:sp>
      <p:sp>
        <p:nvSpPr>
          <p:cNvPr id="193" name="Google Shape;19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21</a:t>
            </a:fld>
            <a:endParaRPr/>
          </a:p>
        </p:txBody>
      </p:sp>
      <p:pic>
        <p:nvPicPr>
          <p:cNvPr id="194" name="Google Shape;194;p30" title="Diagram"/>
          <p:cNvPicPr preferRelativeResize="0"/>
          <p:nvPr/>
        </p:nvPicPr>
        <p:blipFill>
          <a:blip r:embed="rId3">
            <a:alphaModFix/>
          </a:blip>
          <a:stretch>
            <a:fillRect/>
          </a:stretch>
        </p:blipFill>
        <p:spPr>
          <a:xfrm>
            <a:off x="1296850" y="1108150"/>
            <a:ext cx="7362024" cy="3820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GOEDGEKEURDE DOSSIERS (obv beveiligde setting) - </a:t>
            </a:r>
            <a:r>
              <a:rPr lang="nl">
                <a:solidFill>
                  <a:schemeClr val="accent1"/>
                </a:solidFill>
              </a:rPr>
              <a:t>SITUATIE 12/06/2020</a:t>
            </a:r>
            <a:endParaRPr/>
          </a:p>
        </p:txBody>
      </p:sp>
      <p:sp>
        <p:nvSpPr>
          <p:cNvPr id="200" name="Google Shape;20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22</a:t>
            </a:fld>
            <a:endParaRPr/>
          </a:p>
        </p:txBody>
      </p:sp>
      <p:pic>
        <p:nvPicPr>
          <p:cNvPr id="201" name="Google Shape;201;p31" title="Diagram"/>
          <p:cNvPicPr preferRelativeResize="0"/>
          <p:nvPr/>
        </p:nvPicPr>
        <p:blipFill>
          <a:blip r:embed="rId3">
            <a:alphaModFix/>
          </a:blip>
          <a:stretch>
            <a:fillRect/>
          </a:stretch>
        </p:blipFill>
        <p:spPr>
          <a:xfrm>
            <a:off x="870200" y="898750"/>
            <a:ext cx="7660851" cy="4158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DOSSIERS IN AANVRAAG, GEWEIGERD OF STOPGEZET - </a:t>
            </a:r>
            <a:r>
              <a:rPr lang="nl">
                <a:solidFill>
                  <a:schemeClr val="accent1"/>
                </a:solidFill>
              </a:rPr>
              <a:t>SITUATIE 12/06/2020</a:t>
            </a:r>
            <a:endParaRPr/>
          </a:p>
        </p:txBody>
      </p:sp>
      <p:sp>
        <p:nvSpPr>
          <p:cNvPr id="207" name="Google Shape;20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23</a:t>
            </a:fld>
            <a:endParaRPr/>
          </a:p>
        </p:txBody>
      </p:sp>
      <p:pic>
        <p:nvPicPr>
          <p:cNvPr id="208" name="Google Shape;208;p32"/>
          <p:cNvPicPr preferRelativeResize="0"/>
          <p:nvPr/>
        </p:nvPicPr>
        <p:blipFill>
          <a:blip r:embed="rId3">
            <a:alphaModFix/>
          </a:blip>
          <a:stretch>
            <a:fillRect/>
          </a:stretch>
        </p:blipFill>
        <p:spPr>
          <a:xfrm>
            <a:off x="1659756" y="1017725"/>
            <a:ext cx="6441393" cy="3745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GEREGISTREERDE VERGUNDE ZORGAANBIEDERS DIR FIN GEÏNTERNEERDEN - </a:t>
            </a:r>
            <a:r>
              <a:rPr lang="nl">
                <a:solidFill>
                  <a:schemeClr val="accent1"/>
                </a:solidFill>
              </a:rPr>
              <a:t>SITUATIE 12/06/2020</a:t>
            </a:r>
            <a:endParaRPr>
              <a:solidFill>
                <a:schemeClr val="accent1"/>
              </a:solidFill>
            </a:endParaRPr>
          </a:p>
        </p:txBody>
      </p:sp>
      <p:sp>
        <p:nvSpPr>
          <p:cNvPr id="214" name="Google Shape;21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24</a:t>
            </a:fld>
            <a:endParaRPr/>
          </a:p>
        </p:txBody>
      </p:sp>
      <p:graphicFrame>
        <p:nvGraphicFramePr>
          <p:cNvPr id="215" name="Google Shape;215;p33"/>
          <p:cNvGraphicFramePr/>
          <p:nvPr/>
        </p:nvGraphicFramePr>
        <p:xfrm>
          <a:off x="311695" y="1248006"/>
          <a:ext cx="3000000" cy="3000000"/>
        </p:xfrm>
        <a:graphic>
          <a:graphicData uri="http://schemas.openxmlformats.org/drawingml/2006/table">
            <a:tbl>
              <a:tblPr>
                <a:noFill/>
                <a:tableStyleId>{C9F2B0E0-8781-4BFB-9E8A-F3CB1472D75F}</a:tableStyleId>
              </a:tblPr>
              <a:tblGrid>
                <a:gridCol w="3884750"/>
                <a:gridCol w="737650"/>
                <a:gridCol w="658225"/>
                <a:gridCol w="649050"/>
                <a:gridCol w="696525"/>
                <a:gridCol w="718600"/>
                <a:gridCol w="1364650"/>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MODULE</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ANT</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LIM</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OVL</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VBB</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WVL</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VLAANDEREN</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individuele 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13</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15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dagbesteding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9</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8</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11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55</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woonondersteuning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7</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8</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44</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dag- en woonondersteuning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8</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7145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dag- en woonondersteuning +</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2</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20</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AANTAL VERGUNDE ZORGAANBIEDERS</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14</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9</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17</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71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GEREGISTREERDE ZORGVRAGEN</a:t>
            </a:r>
            <a:endParaRPr/>
          </a:p>
        </p:txBody>
      </p:sp>
      <p:sp>
        <p:nvSpPr>
          <p:cNvPr id="221" name="Google Shape;221;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WACHTENDEN PER PRIORITEITENGROEP</a:t>
            </a:r>
            <a:endParaRPr/>
          </a:p>
        </p:txBody>
      </p:sp>
      <p:sp>
        <p:nvSpPr>
          <p:cNvPr id="227" name="Google Shape;22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merken dat zorgzones en eerstelijnszones in het gezondheids- en welzijnslandschap aan belang winnen. Omdat nog niet duidelijk is naar welke nieuwe standaarden we evolueren, hebben we gekozen om de best aansluitende geografische omschrijvingen te nemen die ook vergelijkingen met vroeger toelaten. Als u vergelijkt met andere provincies, weet dan dat soms zorgregio’s en soms zorgregieregio’s gebruikt werden.</a:t>
            </a:r>
            <a:endParaRPr/>
          </a:p>
          <a:p>
            <a:pPr marL="0" lvl="0" indent="0" algn="l" rtl="0">
              <a:spcBef>
                <a:spcPts val="1600"/>
              </a:spcBef>
              <a:spcAft>
                <a:spcPts val="0"/>
              </a:spcAft>
              <a:buNone/>
            </a:pPr>
            <a:r>
              <a:rPr lang="nl"/>
              <a:t>Voor de provincies Antwerpen, Vlaams-Brabant en Brussel en West-Vlaanderen zijn dat de zorgregio’s.</a:t>
            </a:r>
            <a:endParaRPr/>
          </a:p>
          <a:p>
            <a:pPr marL="0" lvl="0" indent="0" algn="l" rtl="0">
              <a:spcBef>
                <a:spcPts val="1600"/>
              </a:spcBef>
              <a:spcAft>
                <a:spcPts val="1600"/>
              </a:spcAft>
              <a:buNone/>
            </a:pPr>
            <a:r>
              <a:rPr lang="nl"/>
              <a:t>Voor de provincies Limburg en Oost-vlaanderen zijn dat de zorgregieregio’s.</a:t>
            </a:r>
            <a:endParaRPr/>
          </a:p>
        </p:txBody>
      </p:sp>
      <p:sp>
        <p:nvSpPr>
          <p:cNvPr id="228" name="Google Shape;228;p3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WACHTENDEN PER PRIORITEITENGROEP - </a:t>
            </a:r>
            <a:r>
              <a:rPr lang="nl">
                <a:solidFill>
                  <a:schemeClr val="accent1"/>
                </a:solidFill>
              </a:rPr>
              <a:t>PROVINCIE OOST-VLAANDEREN</a:t>
            </a:r>
            <a:endParaRPr>
              <a:solidFill>
                <a:schemeClr val="accent1"/>
              </a:solidFill>
            </a:endParaRPr>
          </a:p>
        </p:txBody>
      </p:sp>
      <p:sp>
        <p:nvSpPr>
          <p:cNvPr id="234" name="Google Shape;23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27</a:t>
            </a:fld>
            <a:endParaRPr/>
          </a:p>
        </p:txBody>
      </p:sp>
      <p:graphicFrame>
        <p:nvGraphicFramePr>
          <p:cNvPr id="235" name="Google Shape;235;p36"/>
          <p:cNvGraphicFramePr/>
          <p:nvPr/>
        </p:nvGraphicFramePr>
        <p:xfrm>
          <a:off x="311720" y="837281"/>
          <a:ext cx="3000000" cy="3000000"/>
        </p:xfrm>
        <a:graphic>
          <a:graphicData uri="http://schemas.openxmlformats.org/drawingml/2006/table">
            <a:tbl>
              <a:tblPr>
                <a:noFill/>
                <a:tableStyleId>{C9F2B0E0-8781-4BFB-9E8A-F3CB1472D75F}</a:tableStyleId>
              </a:tblPr>
              <a:tblGrid>
                <a:gridCol w="4362375"/>
                <a:gridCol w="1036825"/>
                <a:gridCol w="1036825"/>
                <a:gridCol w="1036825"/>
                <a:gridCol w="1036825"/>
              </a:tblGrid>
              <a:tr h="4803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PG1</a:t>
                      </a:r>
                      <a:endParaRPr sz="18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PG2</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PG3</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TOTAAL</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520175">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 Aalst-Oudenaarde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20175">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 Gent-Deinze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20175">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 Meetjesland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443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20175">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 Waasland-Dendermonde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1034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803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Provincie Oost-Vlaanderen</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438</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532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2449</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3419</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r>
              <a:tr h="520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Aandeel in prioriteitengroep</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425" cap="flat" cmpd="sng">
                      <a:solidFill>
                        <a:schemeClr val="lt2"/>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23,84%</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18,83%</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21,30%</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21,16%</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r>
              <a:tr h="520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Aandeel in bevolking</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425" cap="flat" cmpd="sng">
                      <a:solidFill>
                        <a:schemeClr val="lt2"/>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22,99%</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22,99%</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22,99%</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22,99%</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r>
            </a:tbl>
          </a:graphicData>
        </a:graphic>
      </p:graphicFrame>
      <p:sp>
        <p:nvSpPr>
          <p:cNvPr id="236" name="Google Shape;236;p36"/>
          <p:cNvSpPr txBox="1"/>
          <p:nvPr/>
        </p:nvSpPr>
        <p:spPr>
          <a:xfrm>
            <a:off x="211900" y="4779100"/>
            <a:ext cx="87093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solidFill>
                  <a:schemeClr val="dk2"/>
                </a:solidFill>
                <a:latin typeface="Calibri"/>
                <a:ea typeface="Calibri"/>
                <a:cs typeface="Calibri"/>
                <a:sym typeface="Calibri"/>
              </a:rPr>
              <a:t>Provincie = domicilie persoon met een handicap; indeling per zorgregieregio</a:t>
            </a:r>
            <a:endParaRPr sz="180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DATUM EERSTE WACHTENDE PER PRIORITEITENGROEP </a:t>
            </a:r>
            <a:r>
              <a:rPr lang="nl">
                <a:solidFill>
                  <a:schemeClr val="accent1"/>
                </a:solidFill>
              </a:rPr>
              <a:t>- ACTUELE TOESTAND</a:t>
            </a:r>
            <a:endParaRPr>
              <a:solidFill>
                <a:schemeClr val="accent1"/>
              </a:solidFill>
            </a:endParaRPr>
          </a:p>
        </p:txBody>
      </p:sp>
      <p:sp>
        <p:nvSpPr>
          <p:cNvPr id="242" name="Google Shape;24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28</a:t>
            </a:fld>
            <a:endParaRPr/>
          </a:p>
        </p:txBody>
      </p:sp>
      <p:graphicFrame>
        <p:nvGraphicFramePr>
          <p:cNvPr id="243" name="Google Shape;243;p37"/>
          <p:cNvGraphicFramePr/>
          <p:nvPr/>
        </p:nvGraphicFramePr>
        <p:xfrm>
          <a:off x="311695" y="1017731"/>
          <a:ext cx="3000000" cy="3000000"/>
        </p:xfrm>
        <a:graphic>
          <a:graphicData uri="http://schemas.openxmlformats.org/drawingml/2006/table">
            <a:tbl>
              <a:tblPr>
                <a:noFill/>
                <a:tableStyleId>{C9F2B0E0-8781-4BFB-9E8A-F3CB1472D75F}</a:tableStyleId>
              </a:tblPr>
              <a:tblGrid>
                <a:gridCol w="4692925"/>
                <a:gridCol w="3652850"/>
              </a:tblGrid>
              <a:tr h="668625">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Datum </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25 juli 2017</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2</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29 juli 2016</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3</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17 september 2001</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TERBESCHIKKINGSTELLINGEN IN 2019</a:t>
            </a:r>
            <a:endParaRPr/>
          </a:p>
        </p:txBody>
      </p:sp>
      <p:sp>
        <p:nvSpPr>
          <p:cNvPr id="249" name="Google Shape;249;p3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PRESENTATIE TER VERVANGING VAN GEANNULEERDE OVERLEGMOMENTEN</a:t>
            </a:r>
            <a:endParaRPr/>
          </a:p>
        </p:txBody>
      </p:sp>
      <p:sp>
        <p:nvSpPr>
          <p:cNvPr id="73" name="Google Shape;73;p12"/>
          <p:cNvSpPr txBox="1">
            <a:spLocks noGrp="1"/>
          </p:cNvSpPr>
          <p:nvPr>
            <p:ph type="body" idx="1"/>
          </p:nvPr>
        </p:nvSpPr>
        <p:spPr>
          <a:xfrm>
            <a:off x="187000" y="117558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Deze  online publicatie van de presentatie is bedoeld om u een overzicht te bieden van de cijfers over 2019. </a:t>
            </a:r>
            <a:endParaRPr/>
          </a:p>
          <a:p>
            <a:pPr marL="0" lvl="0" indent="0" algn="l" rtl="0">
              <a:spcBef>
                <a:spcPts val="1600"/>
              </a:spcBef>
              <a:spcAft>
                <a:spcPts val="0"/>
              </a:spcAft>
              <a:buNone/>
            </a:pPr>
            <a:r>
              <a:rPr lang="nl"/>
              <a:t>Daarnaast is er een korte  actualisatie  van recente “niet corona-gerelateerde” regelgeving en van de bewegingen in het ondersteuningslandschap. </a:t>
            </a:r>
            <a:endParaRPr/>
          </a:p>
          <a:p>
            <a:pPr marL="0" lvl="0" indent="0" algn="l" rtl="0">
              <a:spcBef>
                <a:spcPts val="1600"/>
              </a:spcBef>
              <a:spcAft>
                <a:spcPts val="0"/>
              </a:spcAft>
              <a:buClr>
                <a:schemeClr val="dk1"/>
              </a:buClr>
              <a:buSzPts val="1100"/>
              <a:buFont typeface="Arial"/>
              <a:buNone/>
            </a:pPr>
            <a:r>
              <a:rPr lang="nl"/>
              <a:t>Vragen over deze presentatie kan u mailen naar afstemming@vaph.be.</a:t>
            </a:r>
            <a:endParaRPr/>
          </a:p>
          <a:p>
            <a:pPr marL="0" lvl="0" indent="0" algn="l" rtl="0">
              <a:spcBef>
                <a:spcPts val="1600"/>
              </a:spcBef>
              <a:spcAft>
                <a:spcPts val="1600"/>
              </a:spcAft>
              <a:buNone/>
            </a:pPr>
            <a:endParaRPr/>
          </a:p>
        </p:txBody>
      </p:sp>
      <p:sp>
        <p:nvSpPr>
          <p:cNvPr id="74" name="Google Shape;74;p1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TERBESCHIKKINGSTELLINGEN IN 2019  </a:t>
            </a:r>
            <a:endParaRPr/>
          </a:p>
        </p:txBody>
      </p:sp>
      <p:sp>
        <p:nvSpPr>
          <p:cNvPr id="255" name="Google Shape;255;p39"/>
          <p:cNvSpPr txBox="1">
            <a:spLocks noGrp="1"/>
          </p:cNvSpPr>
          <p:nvPr>
            <p:ph type="body" idx="1"/>
          </p:nvPr>
        </p:nvSpPr>
        <p:spPr>
          <a:xfrm>
            <a:off x="311700" y="1017725"/>
            <a:ext cx="8520600" cy="39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Ondanks de lange wachtlijst worden ook veel terbeschikkingstellingen gedaan.</a:t>
            </a:r>
            <a:endParaRPr/>
          </a:p>
          <a:p>
            <a:pPr marL="0" lvl="0" indent="0" algn="l" rtl="0">
              <a:spcBef>
                <a:spcPts val="1600"/>
              </a:spcBef>
              <a:spcAft>
                <a:spcPts val="0"/>
              </a:spcAft>
              <a:buNone/>
            </a:pPr>
            <a:r>
              <a:rPr lang="nl"/>
              <a:t>We hebben de terbeschikkingstellingen in de verschillende toekenningsgroepen afgezet tegenover de situatie op de wachtlijst (prioriteitengroepen 1, 2 en 3 (op datum van 31/12/2019) of  toen (nog) niet geregistreerd op de wachtlijst.</a:t>
            </a:r>
            <a:endParaRPr/>
          </a:p>
          <a:p>
            <a:pPr marL="0" lvl="0" indent="0" algn="l" rtl="0">
              <a:spcBef>
                <a:spcPts val="1600"/>
              </a:spcBef>
              <a:spcAft>
                <a:spcPts val="0"/>
              </a:spcAft>
              <a:buNone/>
            </a:pPr>
            <a:r>
              <a:rPr lang="nl"/>
              <a:t>Eerst volgen de tabellen met maatschappelijke noodzaak, PVB na noodsituatie en spoedprocedure.</a:t>
            </a:r>
            <a:endParaRPr/>
          </a:p>
          <a:p>
            <a:pPr marL="0" lvl="0" indent="0" algn="l" rtl="0">
              <a:spcBef>
                <a:spcPts val="1600"/>
              </a:spcBef>
              <a:spcAft>
                <a:spcPts val="0"/>
              </a:spcAft>
              <a:buNone/>
            </a:pPr>
            <a:r>
              <a:rPr lang="nl"/>
              <a:t>Daarna volgen de tabellen met de in de loop van 2020 opgeheven 7/7-procedure en de continuering jeugdhulp na MFC en PAB.</a:t>
            </a:r>
            <a:endParaRPr/>
          </a:p>
          <a:p>
            <a:pPr marL="0" lvl="0" indent="0" algn="l" rtl="0">
              <a:spcBef>
                <a:spcPts val="1600"/>
              </a:spcBef>
              <a:spcAft>
                <a:spcPts val="0"/>
              </a:spcAft>
              <a:buNone/>
            </a:pPr>
            <a:r>
              <a:rPr lang="nl"/>
              <a:t>Voor de indeling binnen provincies wordt ofwel met zorgregio’s ofwel met zorgregieregio’s gewerkt.</a:t>
            </a:r>
            <a:endParaRPr/>
          </a:p>
          <a:p>
            <a:pPr marL="0" lvl="0" indent="0" algn="l" rtl="0">
              <a:spcBef>
                <a:spcPts val="1600"/>
              </a:spcBef>
              <a:spcAft>
                <a:spcPts val="1600"/>
              </a:spcAft>
              <a:buNone/>
            </a:pPr>
            <a:r>
              <a:rPr lang="nl"/>
              <a:t>  </a:t>
            </a:r>
            <a:endParaRPr/>
          </a:p>
        </p:txBody>
      </p:sp>
      <p:sp>
        <p:nvSpPr>
          <p:cNvPr id="256" name="Google Shape;256;p3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VLAANDEREN</a:t>
            </a:r>
            <a:endParaRPr>
              <a:solidFill>
                <a:schemeClr val="accent1"/>
              </a:solidFill>
            </a:endParaRPr>
          </a:p>
        </p:txBody>
      </p:sp>
      <p:sp>
        <p:nvSpPr>
          <p:cNvPr id="262" name="Google Shape;26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31</a:t>
            </a:fld>
            <a:endParaRPr/>
          </a:p>
        </p:txBody>
      </p:sp>
      <p:graphicFrame>
        <p:nvGraphicFramePr>
          <p:cNvPr id="263" name="Google Shape;263;p40"/>
          <p:cNvGraphicFramePr/>
          <p:nvPr/>
        </p:nvGraphicFramePr>
        <p:xfrm>
          <a:off x="311695" y="1207321"/>
          <a:ext cx="3000000" cy="3000000"/>
        </p:xfrm>
        <a:graphic>
          <a:graphicData uri="http://schemas.openxmlformats.org/drawingml/2006/table">
            <a:tbl>
              <a:tblPr>
                <a:noFill/>
                <a:tableStyleId>{C9F2B0E0-8781-4BFB-9E8A-F3CB1472D75F}</a:tableStyleId>
              </a:tblPr>
              <a:tblGrid>
                <a:gridCol w="2856500"/>
                <a:gridCol w="1416025"/>
                <a:gridCol w="1416025"/>
                <a:gridCol w="1416025"/>
                <a:gridCol w="1416025"/>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152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216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596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PROVINCIE OOST-VLAANDEREN</a:t>
            </a:r>
            <a:endParaRPr>
              <a:solidFill>
                <a:schemeClr val="accent1"/>
              </a:solidFill>
            </a:endParaRPr>
          </a:p>
        </p:txBody>
      </p:sp>
      <p:sp>
        <p:nvSpPr>
          <p:cNvPr id="269" name="Google Shape;26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32</a:t>
            </a:fld>
            <a:endParaRPr/>
          </a:p>
        </p:txBody>
      </p:sp>
      <p:graphicFrame>
        <p:nvGraphicFramePr>
          <p:cNvPr id="270" name="Google Shape;270;p41"/>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GENT-DEINZE</a:t>
            </a:r>
            <a:endParaRPr>
              <a:solidFill>
                <a:schemeClr val="accent1"/>
              </a:solidFill>
            </a:endParaRPr>
          </a:p>
        </p:txBody>
      </p:sp>
      <p:sp>
        <p:nvSpPr>
          <p:cNvPr id="276" name="Google Shape;27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33</a:t>
            </a:fld>
            <a:endParaRPr/>
          </a:p>
        </p:txBody>
      </p:sp>
      <p:graphicFrame>
        <p:nvGraphicFramePr>
          <p:cNvPr id="277" name="Google Shape;277;p42"/>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AALST-OUDENAARDE</a:t>
            </a:r>
            <a:endParaRPr>
              <a:solidFill>
                <a:schemeClr val="accent1"/>
              </a:solidFill>
            </a:endParaRPr>
          </a:p>
        </p:txBody>
      </p:sp>
      <p:sp>
        <p:nvSpPr>
          <p:cNvPr id="283" name="Google Shape;2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34</a:t>
            </a:fld>
            <a:endParaRPr/>
          </a:p>
        </p:txBody>
      </p:sp>
      <p:graphicFrame>
        <p:nvGraphicFramePr>
          <p:cNvPr id="284" name="Google Shape;284;p43"/>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WAASLAND-DENDERMONDE</a:t>
            </a:r>
            <a:endParaRPr>
              <a:solidFill>
                <a:schemeClr val="accent1"/>
              </a:solidFill>
            </a:endParaRPr>
          </a:p>
        </p:txBody>
      </p:sp>
      <p:sp>
        <p:nvSpPr>
          <p:cNvPr id="290" name="Google Shape;29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35</a:t>
            </a:fld>
            <a:endParaRPr/>
          </a:p>
        </p:txBody>
      </p:sp>
      <p:graphicFrame>
        <p:nvGraphicFramePr>
          <p:cNvPr id="291" name="Google Shape;291;p44"/>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MEETJESLAND</a:t>
            </a:r>
            <a:endParaRPr>
              <a:solidFill>
                <a:schemeClr val="accent1"/>
              </a:solidFill>
            </a:endParaRPr>
          </a:p>
        </p:txBody>
      </p:sp>
      <p:sp>
        <p:nvSpPr>
          <p:cNvPr id="297" name="Google Shape;29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36</a:t>
            </a:fld>
            <a:endParaRPr/>
          </a:p>
        </p:txBody>
      </p:sp>
      <p:graphicFrame>
        <p:nvGraphicFramePr>
          <p:cNvPr id="298" name="Google Shape;298;p45"/>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VLAANDEREN</a:t>
            </a:r>
            <a:endParaRPr>
              <a:solidFill>
                <a:schemeClr val="accent1"/>
              </a:solidFill>
            </a:endParaRPr>
          </a:p>
        </p:txBody>
      </p:sp>
      <p:sp>
        <p:nvSpPr>
          <p:cNvPr id="304" name="Google Shape;30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37</a:t>
            </a:fld>
            <a:endParaRPr/>
          </a:p>
        </p:txBody>
      </p:sp>
      <p:graphicFrame>
        <p:nvGraphicFramePr>
          <p:cNvPr id="305" name="Google Shape;305;p46"/>
          <p:cNvGraphicFramePr/>
          <p:nvPr/>
        </p:nvGraphicFramePr>
        <p:xfrm>
          <a:off x="311695" y="1207246"/>
          <a:ext cx="3000000" cy="3000000"/>
        </p:xfrm>
        <a:graphic>
          <a:graphicData uri="http://schemas.openxmlformats.org/drawingml/2006/table">
            <a:tbl>
              <a:tblPr>
                <a:noFill/>
                <a:tableStyleId>{C9F2B0E0-8781-4BFB-9E8A-F3CB1472D75F}</a:tableStyleId>
              </a:tblPr>
              <a:tblGrid>
                <a:gridCol w="3088575"/>
                <a:gridCol w="1405225"/>
                <a:gridCol w="1405225"/>
                <a:gridCol w="1405225"/>
                <a:gridCol w="1405225"/>
              </a:tblGrid>
              <a:tr h="448625">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05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PROVINCIE OOST-VLAANDEREN</a:t>
            </a:r>
            <a:endParaRPr>
              <a:solidFill>
                <a:schemeClr val="accent1"/>
              </a:solidFill>
            </a:endParaRPr>
          </a:p>
        </p:txBody>
      </p:sp>
      <p:sp>
        <p:nvSpPr>
          <p:cNvPr id="311" name="Google Shape;31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38</a:t>
            </a:fld>
            <a:endParaRPr/>
          </a:p>
        </p:txBody>
      </p:sp>
      <p:graphicFrame>
        <p:nvGraphicFramePr>
          <p:cNvPr id="312" name="Google Shape;312;p47"/>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GENT-DEINZE</a:t>
            </a:r>
            <a:endParaRPr>
              <a:solidFill>
                <a:schemeClr val="accent1"/>
              </a:solidFill>
            </a:endParaRPr>
          </a:p>
        </p:txBody>
      </p:sp>
      <p:sp>
        <p:nvSpPr>
          <p:cNvPr id="318" name="Google Shape;31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39</a:t>
            </a:fld>
            <a:endParaRPr/>
          </a:p>
        </p:txBody>
      </p:sp>
      <p:graphicFrame>
        <p:nvGraphicFramePr>
          <p:cNvPr id="319" name="Google Shape;319;p48"/>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504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AGENDA</a:t>
            </a:r>
            <a:endParaRPr>
              <a:solidFill>
                <a:schemeClr val="accent1"/>
              </a:solidFill>
            </a:endParaRPr>
          </a:p>
        </p:txBody>
      </p:sp>
      <p:sp>
        <p:nvSpPr>
          <p:cNvPr id="80" name="Google Shape;80;p13"/>
          <p:cNvSpPr txBox="1">
            <a:spLocks noGrp="1"/>
          </p:cNvSpPr>
          <p:nvPr>
            <p:ph type="body" idx="1"/>
          </p:nvPr>
        </p:nvSpPr>
        <p:spPr>
          <a:xfrm>
            <a:off x="311700" y="825075"/>
            <a:ext cx="8520600" cy="3743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nl"/>
              <a:t>DEEL 1: Beleid en regelgeving</a:t>
            </a:r>
            <a:endParaRPr/>
          </a:p>
          <a:p>
            <a:pPr marL="457200" lvl="0" indent="0" algn="l" rtl="0">
              <a:spcBef>
                <a:spcPts val="1600"/>
              </a:spcBef>
              <a:spcAft>
                <a:spcPts val="0"/>
              </a:spcAft>
              <a:buNone/>
            </a:pPr>
            <a:r>
              <a:rPr lang="nl"/>
              <a:t>DEEL 2: De realiteit van het terrein</a:t>
            </a:r>
            <a:endParaRPr/>
          </a:p>
          <a:p>
            <a:pPr marL="457200" lvl="0" indent="508500" algn="l" rtl="0">
              <a:spcBef>
                <a:spcPts val="1600"/>
              </a:spcBef>
              <a:spcAft>
                <a:spcPts val="0"/>
              </a:spcAft>
              <a:buClr>
                <a:schemeClr val="dk2"/>
              </a:buClr>
              <a:buSzPts val="1800"/>
              <a:buChar char="●"/>
            </a:pPr>
            <a:r>
              <a:rPr lang="nl"/>
              <a:t>Bewegingen in het ondersteuningslandschap</a:t>
            </a:r>
            <a:endParaRPr/>
          </a:p>
          <a:p>
            <a:pPr marL="457200" lvl="0" indent="508500" algn="l" rtl="0">
              <a:spcBef>
                <a:spcPts val="0"/>
              </a:spcBef>
              <a:spcAft>
                <a:spcPts val="0"/>
              </a:spcAft>
              <a:buClr>
                <a:schemeClr val="dk2"/>
              </a:buClr>
              <a:buSzPts val="1800"/>
              <a:buChar char="●"/>
            </a:pPr>
            <a:r>
              <a:rPr lang="nl"/>
              <a:t>Cijfergegevens</a:t>
            </a:r>
            <a:endParaRPr/>
          </a:p>
          <a:p>
            <a:pPr marL="457200" lvl="0" indent="0" algn="l" rtl="0">
              <a:spcBef>
                <a:spcPts val="1600"/>
              </a:spcBef>
              <a:spcAft>
                <a:spcPts val="0"/>
              </a:spcAft>
              <a:buNone/>
            </a:pPr>
            <a:r>
              <a:rPr lang="nl"/>
              <a:t>DEEL 3: Blijf op de hoogte</a:t>
            </a:r>
            <a:endParaRPr/>
          </a:p>
          <a:p>
            <a:pPr marL="457200" lvl="0" indent="0" algn="l" rtl="0">
              <a:spcBef>
                <a:spcPts val="1600"/>
              </a:spcBef>
              <a:spcAft>
                <a:spcPts val="0"/>
              </a:spcAft>
              <a:buNone/>
            </a:pPr>
            <a:endParaRPr/>
          </a:p>
          <a:p>
            <a:pPr marL="914400" lvl="0" indent="0" algn="l" rtl="0">
              <a:spcBef>
                <a:spcPts val="1600"/>
              </a:spcBef>
              <a:spcAft>
                <a:spcPts val="1600"/>
              </a:spcAft>
              <a:buNone/>
            </a:pPr>
            <a:endParaRPr/>
          </a:p>
        </p:txBody>
      </p:sp>
      <p:sp>
        <p:nvSpPr>
          <p:cNvPr id="81" name="Google Shape;81;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AALST-OUDENAARDE</a:t>
            </a:r>
            <a:endParaRPr>
              <a:solidFill>
                <a:schemeClr val="accent1"/>
              </a:solidFill>
            </a:endParaRPr>
          </a:p>
        </p:txBody>
      </p:sp>
      <p:sp>
        <p:nvSpPr>
          <p:cNvPr id="325" name="Google Shape;32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40</a:t>
            </a:fld>
            <a:endParaRPr/>
          </a:p>
        </p:txBody>
      </p:sp>
      <p:graphicFrame>
        <p:nvGraphicFramePr>
          <p:cNvPr id="326" name="Google Shape;326;p49"/>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WAASLAND-DENDERMONDE</a:t>
            </a:r>
            <a:endParaRPr>
              <a:solidFill>
                <a:schemeClr val="accent1"/>
              </a:solidFill>
            </a:endParaRPr>
          </a:p>
        </p:txBody>
      </p:sp>
      <p:sp>
        <p:nvSpPr>
          <p:cNvPr id="332" name="Google Shape;33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41</a:t>
            </a:fld>
            <a:endParaRPr/>
          </a:p>
        </p:txBody>
      </p:sp>
      <p:graphicFrame>
        <p:nvGraphicFramePr>
          <p:cNvPr id="333" name="Google Shape;333;p50"/>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ZORGREGIEREGIO MEETJESLAND</a:t>
            </a:r>
            <a:endParaRPr>
              <a:solidFill>
                <a:schemeClr val="accent1"/>
              </a:solidFill>
            </a:endParaRPr>
          </a:p>
        </p:txBody>
      </p:sp>
      <p:sp>
        <p:nvSpPr>
          <p:cNvPr id="339" name="Google Shape;33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42</a:t>
            </a:fld>
            <a:endParaRPr/>
          </a:p>
        </p:txBody>
      </p:sp>
      <p:graphicFrame>
        <p:nvGraphicFramePr>
          <p:cNvPr id="340" name="Google Shape;340;p51"/>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PRIORITEITENGROEPEN 1, 2 en 3</a:t>
            </a:r>
            <a:r>
              <a:rPr lang="nl"/>
              <a:t> - </a:t>
            </a:r>
            <a:r>
              <a:rPr lang="nl">
                <a:solidFill>
                  <a:schemeClr val="accent1"/>
                </a:solidFill>
              </a:rPr>
              <a:t>VLAANDEREN</a:t>
            </a:r>
            <a:endParaRPr>
              <a:solidFill>
                <a:schemeClr val="accent1"/>
              </a:solidFill>
            </a:endParaRPr>
          </a:p>
        </p:txBody>
      </p:sp>
      <p:graphicFrame>
        <p:nvGraphicFramePr>
          <p:cNvPr id="346" name="Google Shape;346;p52"/>
          <p:cNvGraphicFramePr/>
          <p:nvPr/>
        </p:nvGraphicFramePr>
        <p:xfrm>
          <a:off x="311695" y="1207246"/>
          <a:ext cx="3000000" cy="3000000"/>
        </p:xfrm>
        <a:graphic>
          <a:graphicData uri="http://schemas.openxmlformats.org/drawingml/2006/table">
            <a:tbl>
              <a:tblPr>
                <a:noFill/>
                <a:tableStyleId>{C9F2B0E0-8781-4BFB-9E8A-F3CB1472D75F}</a:tableStyleId>
              </a:tblPr>
              <a:tblGrid>
                <a:gridCol w="3088575"/>
                <a:gridCol w="1405225"/>
                <a:gridCol w="1405225"/>
                <a:gridCol w="1405225"/>
                <a:gridCol w="1405225"/>
              </a:tblGrid>
              <a:tr h="448625">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1</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2</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3</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05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
        <p:nvSpPr>
          <p:cNvPr id="347" name="Google Shape;34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PRIORITEITENGROEPEN 1, 2 en 3</a:t>
            </a:r>
            <a:r>
              <a:rPr lang="nl"/>
              <a:t> - </a:t>
            </a:r>
            <a:r>
              <a:rPr lang="nl">
                <a:solidFill>
                  <a:schemeClr val="accent1"/>
                </a:solidFill>
              </a:rPr>
              <a:t>PROVINCIE OOST-VLAANDEREN PER ZORGREGIEREGIO</a:t>
            </a:r>
            <a:endParaRPr>
              <a:solidFill>
                <a:schemeClr val="accent1"/>
              </a:solidFill>
            </a:endParaRPr>
          </a:p>
        </p:txBody>
      </p:sp>
      <p:graphicFrame>
        <p:nvGraphicFramePr>
          <p:cNvPr id="353" name="Google Shape;353;p53"/>
          <p:cNvGraphicFramePr/>
          <p:nvPr/>
        </p:nvGraphicFramePr>
        <p:xfrm>
          <a:off x="293457" y="1308566"/>
          <a:ext cx="3000000" cy="3000000"/>
        </p:xfrm>
        <a:graphic>
          <a:graphicData uri="http://schemas.openxmlformats.org/drawingml/2006/table">
            <a:tbl>
              <a:tblPr>
                <a:noFill/>
                <a:tableStyleId>{C9F2B0E0-8781-4BFB-9E8A-F3CB1472D75F}</a:tableStyleId>
              </a:tblPr>
              <a:tblGrid>
                <a:gridCol w="3088575"/>
                <a:gridCol w="1405225"/>
                <a:gridCol w="1405225"/>
                <a:gridCol w="1405225"/>
                <a:gridCol w="1405225"/>
              </a:tblGrid>
              <a:tr h="46100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1</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2</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3</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Aalst-Oudenaarde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Gent-Deinze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Meetjesland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Waasland-Dendermonde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
        <p:nvSpPr>
          <p:cNvPr id="354" name="Google Shape;35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4"/>
          <p:cNvSpPr txBox="1">
            <a:spLocks noGrp="1"/>
          </p:cNvSpPr>
          <p:nvPr>
            <p:ph type="title"/>
          </p:nvPr>
        </p:nvSpPr>
        <p:spPr>
          <a:xfrm>
            <a:off x="4506125" y="1998550"/>
            <a:ext cx="4523100" cy="109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GEBRUIK VAN ONDERSTEUNINGSFUNCTIES DOOR NIEUWE BUDGETHOUDERS</a:t>
            </a:r>
            <a:endParaRPr/>
          </a:p>
        </p:txBody>
      </p:sp>
      <p:sp>
        <p:nvSpPr>
          <p:cNvPr id="360" name="Google Shape;360;p5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xfrm>
            <a:off x="311700" y="445025"/>
            <a:ext cx="88323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GEBRUIK VAN ONDERSTEUNINGSFUNCTIES BIJ VOUCHERS DOOR NIEUWE BUD- GETHOUDERS IN 2019 </a:t>
            </a:r>
            <a:r>
              <a:rPr lang="nl"/>
              <a:t> - </a:t>
            </a:r>
            <a:r>
              <a:rPr lang="nl">
                <a:solidFill>
                  <a:schemeClr val="accent1"/>
                </a:solidFill>
              </a:rPr>
              <a:t>PROVINCIE OOST-VLAANDEREN PER ZORGREGIEREGIO</a:t>
            </a:r>
            <a:endParaRPr>
              <a:solidFill>
                <a:schemeClr val="accent1"/>
              </a:solidFill>
            </a:endParaRPr>
          </a:p>
        </p:txBody>
      </p:sp>
      <p:sp>
        <p:nvSpPr>
          <p:cNvPr id="366" name="Google Shape;36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46</a:t>
            </a:fld>
            <a:endParaRPr/>
          </a:p>
        </p:txBody>
      </p:sp>
      <p:graphicFrame>
        <p:nvGraphicFramePr>
          <p:cNvPr id="367" name="Google Shape;367;p55"/>
          <p:cNvGraphicFramePr/>
          <p:nvPr/>
        </p:nvGraphicFramePr>
        <p:xfrm>
          <a:off x="311695" y="1306496"/>
          <a:ext cx="3000000" cy="3000000"/>
        </p:xfrm>
        <a:graphic>
          <a:graphicData uri="http://schemas.openxmlformats.org/drawingml/2006/table">
            <a:tbl>
              <a:tblPr>
                <a:noFill/>
                <a:tableStyleId>{C9F2B0E0-8781-4BFB-9E8A-F3CB1472D75F}</a:tableStyleId>
              </a:tblPr>
              <a:tblGrid>
                <a:gridCol w="2269775"/>
                <a:gridCol w="716025"/>
                <a:gridCol w="1348225"/>
                <a:gridCol w="1351550"/>
                <a:gridCol w="1043350"/>
                <a:gridCol w="1340875"/>
                <a:gridCol w="639650"/>
              </a:tblGrid>
              <a:tr h="910775">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Bege-</a:t>
                      </a:r>
                      <a:br>
                        <a:rPr lang="nl" sz="1600" b="1">
                          <a:solidFill>
                            <a:srgbClr val="FFFFFF"/>
                          </a:solidFill>
                          <a:latin typeface="Calibri"/>
                          <a:ea typeface="Calibri"/>
                          <a:cs typeface="Calibri"/>
                          <a:sym typeface="Calibri"/>
                        </a:rPr>
                      </a:br>
                      <a:r>
                        <a:rPr lang="nl" sz="1600" b="1">
                          <a:solidFill>
                            <a:srgbClr val="FFFFFF"/>
                          </a:solidFill>
                          <a:latin typeface="Calibri"/>
                          <a:ea typeface="Calibri"/>
                          <a:cs typeface="Calibri"/>
                          <a:sym typeface="Calibri"/>
                        </a:rPr>
                        <a:t>leiding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Dag-</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ondersteuning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Woon-</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ondersteuning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Praktische</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hulp</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Geen</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ondersteuning aangeduid</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546450">
                <a:tc>
                  <a:txBody>
                    <a:bodyPr/>
                    <a:lstStyle/>
                    <a:p>
                      <a:pPr marL="0" lvl="0" indent="0" algn="l" rtl="0">
                        <a:lnSpc>
                          <a:spcPct val="115000"/>
                        </a:lnSpc>
                        <a:spcBef>
                          <a:spcPts val="0"/>
                        </a:spcBef>
                        <a:spcAft>
                          <a:spcPts val="0"/>
                        </a:spcAft>
                        <a:buNone/>
                      </a:pPr>
                      <a:r>
                        <a:rPr lang="nl" sz="1600">
                          <a:latin typeface="Calibri"/>
                          <a:ea typeface="Calibri"/>
                          <a:cs typeface="Calibri"/>
                          <a:sym typeface="Calibri"/>
                        </a:rPr>
                        <a:t>Aalst-Oudenaarde</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11</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27</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70</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7</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0</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115</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46450">
                <a:tc>
                  <a:txBody>
                    <a:bodyPr/>
                    <a:lstStyle/>
                    <a:p>
                      <a:pPr marL="0" lvl="0" indent="0" algn="l" rtl="0">
                        <a:lnSpc>
                          <a:spcPct val="115000"/>
                        </a:lnSpc>
                        <a:spcBef>
                          <a:spcPts val="0"/>
                        </a:spcBef>
                        <a:spcAft>
                          <a:spcPts val="0"/>
                        </a:spcAft>
                        <a:buNone/>
                      </a:pPr>
                      <a:r>
                        <a:rPr lang="nl" sz="1600">
                          <a:latin typeface="Calibri"/>
                          <a:ea typeface="Calibri"/>
                          <a:cs typeface="Calibri"/>
                          <a:sym typeface="Calibri"/>
                        </a:rPr>
                        <a:t>Gent-Deinze</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22</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31</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108</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5</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9</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166</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46450">
                <a:tc>
                  <a:txBody>
                    <a:bodyPr/>
                    <a:lstStyle/>
                    <a:p>
                      <a:pPr marL="0" lvl="0" indent="0" algn="l" rtl="0">
                        <a:lnSpc>
                          <a:spcPct val="115000"/>
                        </a:lnSpc>
                        <a:spcBef>
                          <a:spcPts val="0"/>
                        </a:spcBef>
                        <a:spcAft>
                          <a:spcPts val="0"/>
                        </a:spcAft>
                        <a:buNone/>
                      </a:pPr>
                      <a:r>
                        <a:rPr lang="nl" sz="1600">
                          <a:latin typeface="Calibri"/>
                          <a:ea typeface="Calibri"/>
                          <a:cs typeface="Calibri"/>
                          <a:sym typeface="Calibri"/>
                        </a:rPr>
                        <a:t>Meetjesland</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5</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6</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41</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3</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56</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46450">
                <a:tc>
                  <a:txBody>
                    <a:bodyPr/>
                    <a:lstStyle/>
                    <a:p>
                      <a:pPr marL="0" lvl="0" indent="0" algn="l" rtl="0">
                        <a:lnSpc>
                          <a:spcPct val="115000"/>
                        </a:lnSpc>
                        <a:spcBef>
                          <a:spcPts val="0"/>
                        </a:spcBef>
                        <a:spcAft>
                          <a:spcPts val="0"/>
                        </a:spcAft>
                        <a:buNone/>
                      </a:pPr>
                      <a:r>
                        <a:rPr lang="nl" sz="1600">
                          <a:latin typeface="Calibri"/>
                          <a:ea typeface="Calibri"/>
                          <a:cs typeface="Calibri"/>
                          <a:sym typeface="Calibri"/>
                        </a:rPr>
                        <a:t>Waasland-Dendermonde</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24</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44</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79</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3</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0</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150</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546450">
                <a:tc>
                  <a:txBody>
                    <a:bodyPr/>
                    <a:lstStyle/>
                    <a:p>
                      <a:pPr marL="0" lvl="0" indent="0" algn="l" rtl="0">
                        <a:lnSpc>
                          <a:spcPct val="115000"/>
                        </a:lnSpc>
                        <a:spcBef>
                          <a:spcPts val="0"/>
                        </a:spcBef>
                        <a:spcAft>
                          <a:spcPts val="0"/>
                        </a:spcAft>
                        <a:buNone/>
                      </a:pPr>
                      <a:r>
                        <a:rPr lang="nl" sz="1600">
                          <a:latin typeface="Calibri"/>
                          <a:ea typeface="Calibri"/>
                          <a:cs typeface="Calibri"/>
                          <a:sym typeface="Calibri"/>
                        </a:rPr>
                        <a:t>Totaal</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62</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108</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298</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18</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1</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600">
                          <a:latin typeface="Calibri"/>
                          <a:ea typeface="Calibri"/>
                          <a:cs typeface="Calibri"/>
                          <a:sym typeface="Calibri"/>
                        </a:rPr>
                        <a:t>487</a:t>
                      </a:r>
                      <a:endParaRPr sz="16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CIJFERS RTH-GEBRUIK</a:t>
            </a:r>
            <a:endParaRPr/>
          </a:p>
        </p:txBody>
      </p:sp>
      <p:sp>
        <p:nvSpPr>
          <p:cNvPr id="373" name="Google Shape;373;p5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CIJFERS RTH-GEBRUIK </a:t>
            </a:r>
            <a:endParaRPr>
              <a:solidFill>
                <a:schemeClr val="accent1"/>
              </a:solidFill>
            </a:endParaRPr>
          </a:p>
        </p:txBody>
      </p:sp>
      <p:sp>
        <p:nvSpPr>
          <p:cNvPr id="379" name="Google Shape;379;p5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48</a:t>
            </a:fld>
            <a:endParaRPr/>
          </a:p>
        </p:txBody>
      </p:sp>
      <p:sp>
        <p:nvSpPr>
          <p:cNvPr id="380" name="Google Shape;380;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De RTH-gebruikers worden ingedeeld in de provincie of de zorg(regie)regio waarin zij gedomicilieerd zijn. Een aanzienlijk aantal  personen (n = 9.143) die buiten Vlaanderen gedomicilieerd zijn of van wie we het domicilie niet (meer) kennen, zijn niet opgenomen in de tabellen.</a:t>
            </a:r>
            <a:endParaRPr/>
          </a:p>
          <a:p>
            <a:pPr marL="457200" lvl="0" indent="-342900" algn="l" rtl="0">
              <a:spcBef>
                <a:spcPts val="0"/>
              </a:spcBef>
              <a:spcAft>
                <a:spcPts val="0"/>
              </a:spcAft>
              <a:buSzPts val="1800"/>
              <a:buChar char="●"/>
            </a:pPr>
            <a:r>
              <a:rPr lang="nl"/>
              <a:t>Bij de tabel met de modules hebben we de RTH-gebruikers ingedeeld in de meest intensieve vorm, waarbij verblijf &gt; dagbesteding &gt; alle vormen van groeps- en individuele begeleiding (met inbegrip van begeleid werk).</a:t>
            </a:r>
            <a:endParaRPr/>
          </a:p>
          <a:p>
            <a:pPr marL="457200" lvl="0" indent="-342900" algn="l" rtl="0">
              <a:spcBef>
                <a:spcPts val="0"/>
              </a:spcBef>
              <a:spcAft>
                <a:spcPts val="0"/>
              </a:spcAft>
              <a:buSzPts val="1800"/>
              <a:buChar char="●"/>
            </a:pPr>
            <a:r>
              <a:rPr lang="nl"/>
              <a:t>In de tabel over het kortverblijf zijn de personen opgenomen die een PVB hebben dat bij transitie ingezet werd voor minder dan 60 nachten verblijf. Deze personen kunnen gebruik maken van kortverblijf (via RTH-middelen) om hun ondersteuning bij te spijkeren met nachten verblijf (en eventueel de bijhorende dagen dagbesteding) tot maximaal 60 nachten verblijf per jaar.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RTH-GEBRUIKERS IN MODULES - </a:t>
            </a:r>
            <a:r>
              <a:rPr lang="nl">
                <a:solidFill>
                  <a:schemeClr val="accent1"/>
                </a:solidFill>
              </a:rPr>
              <a:t>VLAANDEREN (per provincie)</a:t>
            </a:r>
            <a:endParaRPr>
              <a:solidFill>
                <a:schemeClr val="accent1"/>
              </a:solidFill>
            </a:endParaRPr>
          </a:p>
        </p:txBody>
      </p:sp>
      <p:sp>
        <p:nvSpPr>
          <p:cNvPr id="386" name="Google Shape;38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49</a:t>
            </a:fld>
            <a:endParaRPr/>
          </a:p>
        </p:txBody>
      </p:sp>
      <p:graphicFrame>
        <p:nvGraphicFramePr>
          <p:cNvPr id="387" name="Google Shape;387;p58"/>
          <p:cNvGraphicFramePr/>
          <p:nvPr/>
        </p:nvGraphicFramePr>
        <p:xfrm>
          <a:off x="443020" y="960346"/>
          <a:ext cx="3000000" cy="3000000"/>
        </p:xfrm>
        <a:graphic>
          <a:graphicData uri="http://schemas.openxmlformats.org/drawingml/2006/table">
            <a:tbl>
              <a:tblPr>
                <a:noFill/>
                <a:tableStyleId>{C9F2B0E0-8781-4BFB-9E8A-F3CB1472D75F}</a:tableStyleId>
              </a:tblPr>
              <a:tblGrid>
                <a:gridCol w="2706975"/>
                <a:gridCol w="1518500"/>
                <a:gridCol w="1665325"/>
                <a:gridCol w="1340625"/>
                <a:gridCol w="1026550"/>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Verblijf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dagopvang  +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Dagopvang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4.512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344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2.386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2.861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2.884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963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3.039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14.795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18.797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BELEID &amp; REGELGEVING</a:t>
            </a:r>
            <a:endParaRPr/>
          </a:p>
        </p:txBody>
      </p:sp>
      <p:sp>
        <p:nvSpPr>
          <p:cNvPr id="87" name="Google Shape;8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RTH-GEBRUIK IN MODULES - </a:t>
            </a:r>
            <a:r>
              <a:rPr lang="nl">
                <a:solidFill>
                  <a:schemeClr val="accent1"/>
                </a:solidFill>
              </a:rPr>
              <a:t>PROVINCIE OOST-VLAANDEREN (per zorgregieregio)</a:t>
            </a:r>
            <a:endParaRPr>
              <a:solidFill>
                <a:schemeClr val="accent1"/>
              </a:solidFill>
            </a:endParaRPr>
          </a:p>
        </p:txBody>
      </p:sp>
      <p:graphicFrame>
        <p:nvGraphicFramePr>
          <p:cNvPr id="393" name="Google Shape;393;p59"/>
          <p:cNvGraphicFramePr/>
          <p:nvPr/>
        </p:nvGraphicFramePr>
        <p:xfrm>
          <a:off x="397420" y="1348671"/>
          <a:ext cx="3000000" cy="3000000"/>
        </p:xfrm>
        <a:graphic>
          <a:graphicData uri="http://schemas.openxmlformats.org/drawingml/2006/table">
            <a:tbl>
              <a:tblPr>
                <a:noFill/>
                <a:tableStyleId>{C9F2B0E0-8781-4BFB-9E8A-F3CB1472D75F}</a:tableStyleId>
              </a:tblPr>
              <a:tblGrid>
                <a:gridCol w="2655825"/>
                <a:gridCol w="1537150"/>
                <a:gridCol w="1465325"/>
                <a:gridCol w="1209500"/>
                <a:gridCol w="914100"/>
              </a:tblGrid>
              <a:tr h="4452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Verblijf </a:t>
                      </a:r>
                      <a:endParaRPr sz="1800" b="1">
                        <a:solidFill>
                          <a:schemeClr val="lt1"/>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 dagopvang  +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Dagopvang </a:t>
                      </a:r>
                      <a:endParaRPr sz="1800" b="1">
                        <a:solidFill>
                          <a:schemeClr val="lt1"/>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Aalst-Oudenaarde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885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1.150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Gent-Deinze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1.094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Meetjesland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Clr>
                          <a:schemeClr val="dk1"/>
                        </a:buClr>
                        <a:buSzPts val="1100"/>
                        <a:buFont typeface="Arial"/>
                        <a:buNone/>
                      </a:pPr>
                      <a:r>
                        <a:rPr lang="nl" sz="1800">
                          <a:solidFill>
                            <a:schemeClr val="dk1"/>
                          </a:solidFill>
                          <a:latin typeface="Calibri"/>
                          <a:ea typeface="Calibri"/>
                          <a:cs typeface="Calibri"/>
                          <a:sym typeface="Calibri"/>
                        </a:rPr>
                        <a:t>431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Waasland-Dendermonde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987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1.193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
        <p:nvSpPr>
          <p:cNvPr id="394" name="Google Shape;39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AANTAL PERSONEN DIE GEBRUIK MAKEN VAN KORTVERBLIJF</a:t>
            </a:r>
            <a:r>
              <a:rPr lang="nl"/>
              <a:t> - </a:t>
            </a:r>
            <a:r>
              <a:rPr lang="nl">
                <a:solidFill>
                  <a:schemeClr val="accent1"/>
                </a:solidFill>
              </a:rPr>
              <a:t>VLAANDEREN</a:t>
            </a:r>
            <a:endParaRPr>
              <a:solidFill>
                <a:schemeClr val="accent1"/>
              </a:solidFill>
            </a:endParaRPr>
          </a:p>
        </p:txBody>
      </p:sp>
      <p:sp>
        <p:nvSpPr>
          <p:cNvPr id="400" name="Google Shape;400;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51</a:t>
            </a:fld>
            <a:endParaRPr/>
          </a:p>
        </p:txBody>
      </p:sp>
      <p:graphicFrame>
        <p:nvGraphicFramePr>
          <p:cNvPr id="401" name="Google Shape;401;p60"/>
          <p:cNvGraphicFramePr/>
          <p:nvPr/>
        </p:nvGraphicFramePr>
        <p:xfrm>
          <a:off x="443020" y="960346"/>
          <a:ext cx="3000000" cy="3000000"/>
        </p:xfrm>
        <a:graphic>
          <a:graphicData uri="http://schemas.openxmlformats.org/drawingml/2006/table">
            <a:tbl>
              <a:tblPr>
                <a:noFill/>
                <a:tableStyleId>{C9F2B0E0-8781-4BFB-9E8A-F3CB1472D75F}</a:tableStyleId>
              </a:tblPr>
              <a:tblGrid>
                <a:gridCol w="2685025"/>
                <a:gridCol w="1727800"/>
                <a:gridCol w="1812850"/>
                <a:gridCol w="1870800"/>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Enkel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Dagen en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Totaal aantal gebruikers van kortverblijf</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864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PERSONEN DIE GEBRUIK MAKEN VAN KORTVERBLIJF - </a:t>
            </a:r>
            <a:r>
              <a:rPr lang="nl">
                <a:solidFill>
                  <a:schemeClr val="accent1"/>
                </a:solidFill>
              </a:rPr>
              <a:t>PROVINCIE OOST-VLAANDEREN (per zorgregieregio)</a:t>
            </a:r>
            <a:endParaRPr>
              <a:solidFill>
                <a:schemeClr val="accent1"/>
              </a:solidFill>
            </a:endParaRPr>
          </a:p>
        </p:txBody>
      </p:sp>
      <p:sp>
        <p:nvSpPr>
          <p:cNvPr id="407" name="Google Shape;40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52</a:t>
            </a:fld>
            <a:endParaRPr/>
          </a:p>
        </p:txBody>
      </p:sp>
      <p:graphicFrame>
        <p:nvGraphicFramePr>
          <p:cNvPr id="408" name="Google Shape;408;p61"/>
          <p:cNvGraphicFramePr/>
          <p:nvPr/>
        </p:nvGraphicFramePr>
        <p:xfrm>
          <a:off x="311695" y="1383721"/>
          <a:ext cx="3000000" cy="3000000"/>
        </p:xfrm>
        <a:graphic>
          <a:graphicData uri="http://schemas.openxmlformats.org/drawingml/2006/table">
            <a:tbl>
              <a:tblPr>
                <a:noFill/>
                <a:tableStyleId>{C9F2B0E0-8781-4BFB-9E8A-F3CB1472D75F}</a:tableStyleId>
              </a:tblPr>
              <a:tblGrid>
                <a:gridCol w="2389150"/>
                <a:gridCol w="2008325"/>
                <a:gridCol w="2008325"/>
                <a:gridCol w="2008325"/>
              </a:tblGrid>
              <a:tr h="4452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Dagen en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 aantal gebruikers van kortverblijf</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Aalst-Oudenaarde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Gent-Deinze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Meetjesland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Waasland-Dendermonde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LEEFTIJDSVERDELING VAN RTH-GEBRUIKERS - </a:t>
            </a:r>
            <a:r>
              <a:rPr lang="nl">
                <a:solidFill>
                  <a:schemeClr val="accent1"/>
                </a:solidFill>
              </a:rPr>
              <a:t>VLAANDEREN (1)</a:t>
            </a:r>
            <a:endParaRPr>
              <a:solidFill>
                <a:schemeClr val="accent1"/>
              </a:solidFill>
            </a:endParaRPr>
          </a:p>
        </p:txBody>
      </p:sp>
      <p:sp>
        <p:nvSpPr>
          <p:cNvPr id="414" name="Google Shape;41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53</a:t>
            </a:fld>
            <a:endParaRPr/>
          </a:p>
        </p:txBody>
      </p:sp>
      <p:graphicFrame>
        <p:nvGraphicFramePr>
          <p:cNvPr id="415" name="Google Shape;415;p62"/>
          <p:cNvGraphicFramePr/>
          <p:nvPr/>
        </p:nvGraphicFramePr>
        <p:xfrm>
          <a:off x="311695" y="1071651"/>
          <a:ext cx="3000000" cy="3000000"/>
        </p:xfrm>
        <a:graphic>
          <a:graphicData uri="http://schemas.openxmlformats.org/drawingml/2006/table">
            <a:tbl>
              <a:tblPr>
                <a:noFill/>
                <a:tableStyleId>{C9F2B0E0-8781-4BFB-9E8A-F3CB1472D75F}</a:tableStyleId>
              </a:tblPr>
              <a:tblGrid>
                <a:gridCol w="1373900"/>
                <a:gridCol w="2010650"/>
                <a:gridCol w="2803050"/>
              </a:tblGrid>
              <a:tr h="3483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Aantal personen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Gemiddelde punten per jaar</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0j-5j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2,191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6j-11j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 2,06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12j-17j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3.926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18j-21j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2,363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22j-25j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46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26j-35j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3.019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3,366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LEEFTIJDSVERDELING VAN RTH-GEBRUIKERS - </a:t>
            </a:r>
            <a:r>
              <a:rPr lang="nl">
                <a:solidFill>
                  <a:schemeClr val="accent1"/>
                </a:solidFill>
              </a:rPr>
              <a:t>VLAANDEREN (2)</a:t>
            </a:r>
            <a:endParaRPr>
              <a:solidFill>
                <a:schemeClr val="accent1"/>
              </a:solidFill>
            </a:endParaRPr>
          </a:p>
        </p:txBody>
      </p:sp>
      <p:sp>
        <p:nvSpPr>
          <p:cNvPr id="421" name="Google Shape;42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54</a:t>
            </a:fld>
            <a:endParaRPr/>
          </a:p>
        </p:txBody>
      </p:sp>
      <p:graphicFrame>
        <p:nvGraphicFramePr>
          <p:cNvPr id="422" name="Google Shape;422;p63"/>
          <p:cNvGraphicFramePr/>
          <p:nvPr/>
        </p:nvGraphicFramePr>
        <p:xfrm>
          <a:off x="311695" y="1071651"/>
          <a:ext cx="3000000" cy="3000000"/>
        </p:xfrm>
        <a:graphic>
          <a:graphicData uri="http://schemas.openxmlformats.org/drawingml/2006/table">
            <a:tbl>
              <a:tblPr>
                <a:noFill/>
                <a:tableStyleId>{C9F2B0E0-8781-4BFB-9E8A-F3CB1472D75F}</a:tableStyleId>
              </a:tblPr>
              <a:tblGrid>
                <a:gridCol w="1373900"/>
                <a:gridCol w="2060175"/>
                <a:gridCol w="2774750"/>
              </a:tblGrid>
              <a:tr h="3483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Aantal personen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Gemiddelde punten per jaar</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36j-45j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46j-55j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3,578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56j-65j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3,304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65+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2,876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onbekend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3,085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46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27.940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2,692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PUNTEN PER RTH-MODULE - </a:t>
            </a:r>
            <a:r>
              <a:rPr lang="nl">
                <a:solidFill>
                  <a:schemeClr val="accent1"/>
                </a:solidFill>
              </a:rPr>
              <a:t>PROVINCIE OOST-VLAANDEREN (per zorgregieregio)</a:t>
            </a:r>
            <a:endParaRPr>
              <a:solidFill>
                <a:schemeClr val="accent1"/>
              </a:solidFill>
            </a:endParaRPr>
          </a:p>
          <a:p>
            <a:pPr marL="0" lvl="0" indent="0" algn="l" rtl="0">
              <a:spcBef>
                <a:spcPts val="0"/>
              </a:spcBef>
              <a:spcAft>
                <a:spcPts val="0"/>
              </a:spcAft>
              <a:buNone/>
            </a:pPr>
            <a:endParaRPr>
              <a:solidFill>
                <a:schemeClr val="accent1"/>
              </a:solidFill>
            </a:endParaRPr>
          </a:p>
        </p:txBody>
      </p:sp>
      <p:sp>
        <p:nvSpPr>
          <p:cNvPr id="428" name="Google Shape;42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55</a:t>
            </a:fld>
            <a:endParaRPr/>
          </a:p>
        </p:txBody>
      </p:sp>
      <p:graphicFrame>
        <p:nvGraphicFramePr>
          <p:cNvPr id="429" name="Google Shape;429;p64"/>
          <p:cNvGraphicFramePr/>
          <p:nvPr/>
        </p:nvGraphicFramePr>
        <p:xfrm>
          <a:off x="311695" y="1442046"/>
          <a:ext cx="3000000" cy="3000000"/>
        </p:xfrm>
        <a:graphic>
          <a:graphicData uri="http://schemas.openxmlformats.org/drawingml/2006/table">
            <a:tbl>
              <a:tblPr>
                <a:noFill/>
                <a:tableStyleId>{C9F2B0E0-8781-4BFB-9E8A-F3CB1472D75F}</a:tableStyleId>
              </a:tblPr>
              <a:tblGrid>
                <a:gridCol w="2472000"/>
                <a:gridCol w="766550"/>
                <a:gridCol w="964350"/>
                <a:gridCol w="936150"/>
                <a:gridCol w="808925"/>
                <a:gridCol w="964400"/>
                <a:gridCol w="752400"/>
                <a:gridCol w="1044475"/>
              </a:tblGrid>
              <a:tr h="4452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Beg.</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Werk</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Amb</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Groep</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Mob</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Nacht</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 </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Aalst-Oudenaarde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11,88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185,38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460,49</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107,18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2674,76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117,52</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3557,22</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Gent-Deinze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0,44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242,89</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522,65</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144,94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3230,26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187,85</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4329,03</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Meetjesland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62</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246,30</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48,98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817,52</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50,96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1225,76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Waasland-Dendermonde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13,64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165,54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372,14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107,18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2800,82</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82,94</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3542,27</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07125">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25,96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655,81</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1.601,58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408,28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9.523,36</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439,27</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12.654,28</a:t>
                      </a:r>
                      <a:endParaRPr sz="1800">
                        <a:latin typeface="Calibri"/>
                        <a:ea typeface="Calibri"/>
                        <a:cs typeface="Calibri"/>
                        <a:sym typeface="Calibri"/>
                      </a:endParaRPr>
                    </a:p>
                  </a:txBody>
                  <a:tcPr marL="28575" marR="2857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a:t>
            </a:r>
            <a:endParaRPr/>
          </a:p>
        </p:txBody>
      </p:sp>
      <p:sp>
        <p:nvSpPr>
          <p:cNvPr id="435" name="Google Shape;435;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 </a:t>
            </a:r>
            <a:r>
              <a:rPr lang="nl">
                <a:solidFill>
                  <a:srgbClr val="32AEC7"/>
                </a:solidFill>
              </a:rPr>
              <a:t>- AFSTEMMINGSOVERLEG EN PRESENTATIES</a:t>
            </a:r>
            <a:endParaRPr>
              <a:solidFill>
                <a:srgbClr val="32AEC7"/>
              </a:solidFill>
            </a:endParaRPr>
          </a:p>
        </p:txBody>
      </p:sp>
      <p:sp>
        <p:nvSpPr>
          <p:cNvPr id="441" name="Google Shape;441;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Wie graag geattendeerd wordt op afstemmingsoverleg of de publicatie van de presentaties, kan dit melden bij </a:t>
            </a:r>
            <a:r>
              <a:rPr lang="nl" u="sng">
                <a:solidFill>
                  <a:schemeClr val="hlink"/>
                </a:solidFill>
                <a:hlinkClick r:id="rId3"/>
              </a:rPr>
              <a:t>afstemming@vaph.be</a:t>
            </a:r>
            <a:r>
              <a:rPr lang="nl"/>
              <a:t>.</a:t>
            </a:r>
            <a:endParaRPr/>
          </a:p>
          <a:p>
            <a:pPr marL="0" lvl="0" indent="0" algn="l" rtl="0">
              <a:spcBef>
                <a:spcPts val="1600"/>
              </a:spcBef>
              <a:spcAft>
                <a:spcPts val="0"/>
              </a:spcAft>
              <a:buNone/>
            </a:pPr>
            <a:r>
              <a:rPr lang="nl"/>
              <a:t>Vergeet ook niet aan </a:t>
            </a:r>
            <a:r>
              <a:rPr lang="nl" u="sng">
                <a:solidFill>
                  <a:schemeClr val="hlink"/>
                </a:solidFill>
                <a:hlinkClick r:id="rId3"/>
              </a:rPr>
              <a:t>afstemming@vaph.be</a:t>
            </a:r>
            <a:r>
              <a:rPr lang="nl"/>
              <a:t> te melden wanneer uw mailadres wijzigt.</a:t>
            </a:r>
            <a:endParaRPr/>
          </a:p>
          <a:p>
            <a:pPr marL="0" lvl="0" indent="0" algn="l" rtl="0">
              <a:spcBef>
                <a:spcPts val="1600"/>
              </a:spcBef>
              <a:spcAft>
                <a:spcPts val="1600"/>
              </a:spcAft>
              <a:buNone/>
            </a:pPr>
            <a:r>
              <a:rPr lang="nl"/>
              <a:t>Wie deze mails liever niet meer ontvangt, kan zich eveneens via </a:t>
            </a:r>
            <a:r>
              <a:rPr lang="nl" u="sng">
                <a:solidFill>
                  <a:schemeClr val="hlink"/>
                </a:solidFill>
                <a:hlinkClick r:id="rId3"/>
              </a:rPr>
              <a:t>afstemming@vaph.be</a:t>
            </a:r>
            <a:r>
              <a:rPr lang="nl"/>
              <a:t> uitschrijven.</a:t>
            </a:r>
            <a:endParaRPr/>
          </a:p>
        </p:txBody>
      </p:sp>
      <p:sp>
        <p:nvSpPr>
          <p:cNvPr id="442" name="Google Shape;442;p6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a:t>
            </a:r>
            <a:endParaRPr/>
          </a:p>
        </p:txBody>
      </p:sp>
      <p:sp>
        <p:nvSpPr>
          <p:cNvPr id="448" name="Google Shape;44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Website: wegwijsinformatie, documenten en formulieren, veelgestelde vragen …</a:t>
            </a:r>
            <a:endParaRPr/>
          </a:p>
          <a:p>
            <a:pPr marL="914400" lvl="1" indent="-342900" algn="l" rtl="0">
              <a:spcBef>
                <a:spcPts val="0"/>
              </a:spcBef>
              <a:spcAft>
                <a:spcPts val="0"/>
              </a:spcAft>
              <a:buSzPts val="1800"/>
              <a:buChar char="○"/>
            </a:pPr>
            <a:r>
              <a:rPr lang="nl" sz="1800" u="sng">
                <a:solidFill>
                  <a:schemeClr val="hlink"/>
                </a:solidFill>
                <a:hlinkClick r:id="rId3"/>
              </a:rPr>
              <a:t>www.vaph.be</a:t>
            </a:r>
            <a:r>
              <a:rPr lang="nl" sz="1800"/>
              <a:t/>
            </a:r>
            <a:br>
              <a:rPr lang="nl" sz="1800"/>
            </a:br>
            <a:endParaRPr sz="1800"/>
          </a:p>
          <a:p>
            <a:pPr marL="457200" lvl="0" indent="-342900" algn="l" rtl="0">
              <a:spcBef>
                <a:spcPts val="0"/>
              </a:spcBef>
              <a:spcAft>
                <a:spcPts val="0"/>
              </a:spcAft>
              <a:buSzPts val="1800"/>
              <a:buChar char="●"/>
            </a:pPr>
            <a:r>
              <a:rPr lang="nl"/>
              <a:t>Maandelijkse digitale VAPH-nieuwsbrief: updates over de VAPH-dienstverlening</a:t>
            </a:r>
            <a:endParaRPr/>
          </a:p>
          <a:p>
            <a:pPr marL="914400" lvl="1" indent="-342900" algn="l" rtl="0">
              <a:spcBef>
                <a:spcPts val="0"/>
              </a:spcBef>
              <a:spcAft>
                <a:spcPts val="0"/>
              </a:spcAft>
              <a:buSzPts val="1800"/>
              <a:buChar char="○"/>
            </a:pPr>
            <a:r>
              <a:rPr lang="nl" sz="1800" u="sng">
                <a:solidFill>
                  <a:schemeClr val="hlink"/>
                </a:solidFill>
                <a:hlinkClick r:id="rId4"/>
              </a:rPr>
              <a:t>www.vaph.be/</a:t>
            </a:r>
            <a:r>
              <a:rPr lang="nl" sz="1800"/>
              <a:t>actueel/nieuwsbrief</a:t>
            </a:r>
            <a:br>
              <a:rPr lang="nl" sz="1800"/>
            </a:br>
            <a:endParaRPr sz="1800"/>
          </a:p>
          <a:p>
            <a:pPr marL="457200" lvl="0" indent="-342900" algn="l" rtl="0">
              <a:spcBef>
                <a:spcPts val="0"/>
              </a:spcBef>
              <a:spcAft>
                <a:spcPts val="0"/>
              </a:spcAft>
              <a:buSzPts val="1800"/>
              <a:buChar char="●"/>
            </a:pPr>
            <a:r>
              <a:rPr lang="nl"/>
              <a:t>Driemaandelijks tijdschrift Sterk: sterke verhalen van mensen met een handicap</a:t>
            </a:r>
            <a:endParaRPr/>
          </a:p>
          <a:p>
            <a:pPr marL="914400" lvl="1" indent="-342900" algn="l" rtl="0">
              <a:spcBef>
                <a:spcPts val="0"/>
              </a:spcBef>
              <a:spcAft>
                <a:spcPts val="0"/>
              </a:spcAft>
              <a:buSzPts val="1800"/>
              <a:buChar char="○"/>
            </a:pPr>
            <a:r>
              <a:rPr lang="nl" sz="1800" u="sng">
                <a:solidFill>
                  <a:schemeClr val="hlink"/>
                </a:solidFill>
                <a:hlinkClick r:id="rId5"/>
              </a:rPr>
              <a:t>www.vaph.be/actueel/magazines</a:t>
            </a:r>
            <a:r>
              <a:rPr lang="nl" sz="1800"/>
              <a:t/>
            </a:r>
            <a:br>
              <a:rPr lang="nl" sz="1800"/>
            </a:br>
            <a:endParaRPr sz="1800"/>
          </a:p>
        </p:txBody>
      </p:sp>
      <p:sp>
        <p:nvSpPr>
          <p:cNvPr id="449" name="Google Shape;449;p6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PROVINCIALE ZITDAGEN OP AFSPRAAK DOOR VAPH-TEAM BUDGETBESTEDING</a:t>
            </a:r>
            <a:endParaRPr/>
          </a:p>
        </p:txBody>
      </p:sp>
      <p:sp>
        <p:nvSpPr>
          <p:cNvPr id="455" name="Google Shape;45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4B53"/>
              </a:buClr>
              <a:buSzPts val="2000"/>
              <a:buChar char="●"/>
            </a:pPr>
            <a:r>
              <a:rPr lang="nl" sz="2000">
                <a:solidFill>
                  <a:srgbClr val="004B53"/>
                </a:solidFill>
              </a:rPr>
              <a:t>Initiatief van zitdagen VAPH (team budgetbesteding)</a:t>
            </a:r>
            <a:endParaRPr sz="2000">
              <a:solidFill>
                <a:srgbClr val="004B53"/>
              </a:solidFill>
            </a:endParaRPr>
          </a:p>
          <a:p>
            <a:pPr marL="457200" lvl="0" indent="-355600" algn="l" rtl="0">
              <a:spcBef>
                <a:spcPts val="0"/>
              </a:spcBef>
              <a:spcAft>
                <a:spcPts val="0"/>
              </a:spcAft>
              <a:buClr>
                <a:srgbClr val="004B53"/>
              </a:buClr>
              <a:buSzPts val="2000"/>
              <a:buChar char="●"/>
            </a:pPr>
            <a:r>
              <a:rPr lang="nl" sz="2000">
                <a:solidFill>
                  <a:srgbClr val="004B53"/>
                </a:solidFill>
              </a:rPr>
              <a:t>Voor wie: budgethouders met vragen over de besteding van een PVB</a:t>
            </a:r>
            <a:endParaRPr sz="2000">
              <a:solidFill>
                <a:srgbClr val="004B53"/>
              </a:solidFill>
            </a:endParaRPr>
          </a:p>
          <a:p>
            <a:pPr marL="914400" lvl="1" indent="-355600" algn="l" rtl="0">
              <a:spcBef>
                <a:spcPts val="0"/>
              </a:spcBef>
              <a:spcAft>
                <a:spcPts val="0"/>
              </a:spcAft>
              <a:buClr>
                <a:srgbClr val="004B53"/>
              </a:buClr>
              <a:buSzPts val="2000"/>
              <a:buChar char="○"/>
            </a:pPr>
            <a:r>
              <a:rPr lang="nl" sz="1400"/>
              <a:t>Bent u houder van een persoonlijke-assistentiebudget (PAB) of persoonsvolgend budget (PVB) en hebt u vragen over de besteding ervan? Dan kunt u vanaf februari 2020 na afspraak terecht op zitdagen bij het VAPH. Dossierbeheerders van het team Budgetbesteding beantwoorden er al uw vragen over de besteding van uw budget.</a:t>
            </a:r>
            <a:endParaRPr/>
          </a:p>
          <a:p>
            <a:pPr marL="914400" lvl="1" indent="-355600" algn="l" rtl="0">
              <a:spcBef>
                <a:spcPts val="0"/>
              </a:spcBef>
              <a:spcAft>
                <a:spcPts val="0"/>
              </a:spcAft>
              <a:buClr>
                <a:srgbClr val="004B53"/>
              </a:buClr>
              <a:buSzPts val="2000"/>
              <a:buChar char="○"/>
            </a:pPr>
            <a:r>
              <a:rPr lang="nl" sz="1400" u="sng">
                <a:solidFill>
                  <a:schemeClr val="hlink"/>
                </a:solidFill>
                <a:hlinkClick r:id="rId3"/>
              </a:rPr>
              <a:t>https://www.vaph.be/nieuws/vragen-over-de-besteding-van-uw-budget-maak-een-afspraak-bij-het-vaph</a:t>
            </a:r>
            <a:endParaRPr sz="1400">
              <a:solidFill>
                <a:srgbClr val="004B53"/>
              </a:solidFill>
            </a:endParaRPr>
          </a:p>
        </p:txBody>
      </p:sp>
      <p:sp>
        <p:nvSpPr>
          <p:cNvPr id="456" name="Google Shape;456;p6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REGELGEVING</a:t>
            </a:r>
            <a:endParaRPr/>
          </a:p>
        </p:txBody>
      </p:sp>
      <p:sp>
        <p:nvSpPr>
          <p:cNvPr id="93" name="Google Shape;93;p1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 </a:t>
            </a:r>
            <a:r>
              <a:rPr lang="nl">
                <a:solidFill>
                  <a:srgbClr val="32AEC7"/>
                </a:solidFill>
              </a:rPr>
              <a:t>COÖRDINATOREN REGIONALE WERKING</a:t>
            </a:r>
            <a:endParaRPr>
              <a:solidFill>
                <a:srgbClr val="32AEC7"/>
              </a:solidFill>
            </a:endParaRPr>
          </a:p>
        </p:txBody>
      </p:sp>
      <p:sp>
        <p:nvSpPr>
          <p:cNvPr id="462" name="Google Shape;462;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Antwerpen: </a:t>
            </a:r>
            <a:r>
              <a:rPr lang="nl">
                <a:solidFill>
                  <a:srgbClr val="32AEC7"/>
                </a:solidFill>
              </a:rPr>
              <a:t>Janick Appelmans</a:t>
            </a:r>
            <a:r>
              <a:rPr lang="nl"/>
              <a:t>			Vlaams-Brabant en Brussel: </a:t>
            </a:r>
            <a:r>
              <a:rPr lang="nl">
                <a:solidFill>
                  <a:srgbClr val="32AEC7"/>
                </a:solidFill>
              </a:rPr>
              <a:t>Liesbet Maes</a:t>
            </a:r>
            <a:r>
              <a:rPr lang="nl"/>
              <a:t/>
            </a:r>
            <a:br>
              <a:rPr lang="nl"/>
            </a:br>
            <a:r>
              <a:rPr lang="nl" u="sng">
                <a:solidFill>
                  <a:schemeClr val="hlink"/>
                </a:solidFill>
                <a:hlinkClick r:id="rId3"/>
              </a:rPr>
              <a:t>janick.appelmans@vaph.be</a:t>
            </a:r>
            <a:r>
              <a:rPr lang="nl"/>
              <a:t>				</a:t>
            </a:r>
            <a:r>
              <a:rPr lang="nl" u="sng">
                <a:solidFill>
                  <a:schemeClr val="hlink"/>
                </a:solidFill>
                <a:hlinkClick r:id="rId4"/>
              </a:rPr>
              <a:t>liesbet.maes@vaph.be</a:t>
            </a:r>
            <a:r>
              <a:rPr lang="nl"/>
              <a:t/>
            </a:r>
            <a:br>
              <a:rPr lang="nl"/>
            </a:br>
            <a:r>
              <a:rPr lang="nl"/>
              <a:t>02 249 31 07							02 249 32 59</a:t>
            </a:r>
            <a:endParaRPr/>
          </a:p>
          <a:p>
            <a:pPr marL="0" lvl="0" indent="0" algn="l" rtl="0">
              <a:spcBef>
                <a:spcPts val="1600"/>
              </a:spcBef>
              <a:spcAft>
                <a:spcPts val="0"/>
              </a:spcAft>
              <a:buNone/>
            </a:pPr>
            <a:r>
              <a:rPr lang="nl"/>
              <a:t>Limburg: </a:t>
            </a:r>
            <a:r>
              <a:rPr lang="nl">
                <a:solidFill>
                  <a:srgbClr val="32AEC7"/>
                </a:solidFill>
              </a:rPr>
              <a:t>Evi Vangeneugden</a:t>
            </a:r>
            <a:r>
              <a:rPr lang="nl"/>
              <a:t>				West-Vlaanderen: </a:t>
            </a:r>
            <a:r>
              <a:rPr lang="nl">
                <a:solidFill>
                  <a:srgbClr val="32AEC7"/>
                </a:solidFill>
              </a:rPr>
              <a:t>Catherine T’Joens</a:t>
            </a:r>
            <a:br>
              <a:rPr lang="nl">
                <a:solidFill>
                  <a:srgbClr val="32AEC7"/>
                </a:solidFill>
              </a:rPr>
            </a:br>
            <a:r>
              <a:rPr lang="nl" u="sng">
                <a:solidFill>
                  <a:schemeClr val="hlink"/>
                </a:solidFill>
                <a:hlinkClick r:id="rId5"/>
              </a:rPr>
              <a:t>evi.vangeneugden@vaph.be</a:t>
            </a:r>
            <a:r>
              <a:rPr lang="nl"/>
              <a:t>				</a:t>
            </a:r>
            <a:r>
              <a:rPr lang="nl" u="sng">
                <a:solidFill>
                  <a:schemeClr val="hlink"/>
                </a:solidFill>
                <a:hlinkClick r:id="rId6"/>
              </a:rPr>
              <a:t>catherine.tjoens@vaph.be</a:t>
            </a:r>
            <a:r>
              <a:rPr lang="nl"/>
              <a:t/>
            </a:r>
            <a:br>
              <a:rPr lang="nl"/>
            </a:br>
            <a:r>
              <a:rPr lang="nl"/>
              <a:t>02 249 33 93							02 249 33 36</a:t>
            </a:r>
            <a:endParaRPr/>
          </a:p>
          <a:p>
            <a:pPr marL="0" lvl="0" indent="0" algn="l" rtl="0">
              <a:spcBef>
                <a:spcPts val="1600"/>
              </a:spcBef>
              <a:spcAft>
                <a:spcPts val="1600"/>
              </a:spcAft>
              <a:buNone/>
            </a:pPr>
            <a:r>
              <a:rPr lang="nl"/>
              <a:t>Oost-Vlaanderen: </a:t>
            </a:r>
            <a:r>
              <a:rPr lang="nl">
                <a:solidFill>
                  <a:srgbClr val="32AEC7"/>
                </a:solidFill>
              </a:rPr>
              <a:t>Micheline De Gussem</a:t>
            </a:r>
            <a:br>
              <a:rPr lang="nl">
                <a:solidFill>
                  <a:srgbClr val="32AEC7"/>
                </a:solidFill>
              </a:rPr>
            </a:br>
            <a:r>
              <a:rPr lang="nl" u="sng">
                <a:solidFill>
                  <a:schemeClr val="hlink"/>
                </a:solidFill>
                <a:hlinkClick r:id="rId7"/>
              </a:rPr>
              <a:t>micheline.degussem@vaph.be</a:t>
            </a:r>
            <a:r>
              <a:rPr lang="nl">
                <a:solidFill>
                  <a:srgbClr val="004B53"/>
                </a:solidFill>
              </a:rPr>
              <a:t/>
            </a:r>
            <a:br>
              <a:rPr lang="nl">
                <a:solidFill>
                  <a:srgbClr val="004B53"/>
                </a:solidFill>
              </a:rPr>
            </a:br>
            <a:r>
              <a:rPr lang="nl">
                <a:solidFill>
                  <a:srgbClr val="004B53"/>
                </a:solidFill>
              </a:rPr>
              <a:t>02 249 31 65</a:t>
            </a:r>
            <a:endParaRPr>
              <a:solidFill>
                <a:srgbClr val="004B53"/>
              </a:solidFill>
            </a:endParaRPr>
          </a:p>
        </p:txBody>
      </p:sp>
      <p:sp>
        <p:nvSpPr>
          <p:cNvPr id="463" name="Google Shape;463;p6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a:t>
            </a:r>
            <a:endParaRPr/>
          </a:p>
        </p:txBody>
      </p:sp>
      <p:sp>
        <p:nvSpPr>
          <p:cNvPr id="469" name="Google Shape;469;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VAPH</a:t>
            </a:r>
            <a:br>
              <a:rPr lang="nl"/>
            </a:br>
            <a:r>
              <a:rPr lang="nl"/>
              <a:t>Zenithgebouw</a:t>
            </a:r>
            <a:br>
              <a:rPr lang="nl"/>
            </a:br>
            <a:r>
              <a:rPr lang="nl"/>
              <a:t>Koning Albert II-laan 37</a:t>
            </a:r>
            <a:br>
              <a:rPr lang="nl"/>
            </a:br>
            <a:r>
              <a:rPr lang="nl"/>
              <a:t>1030 BRUSSEL</a:t>
            </a:r>
            <a:endParaRPr/>
          </a:p>
          <a:p>
            <a:pPr marL="0" lvl="0" indent="0" algn="l" rtl="0">
              <a:spcBef>
                <a:spcPts val="1600"/>
              </a:spcBef>
              <a:spcAft>
                <a:spcPts val="1600"/>
              </a:spcAft>
              <a:buNone/>
            </a:pPr>
            <a:r>
              <a:rPr lang="nl" u="sng">
                <a:solidFill>
                  <a:schemeClr val="hlink"/>
                </a:solidFill>
                <a:hlinkClick r:id="rId3"/>
              </a:rPr>
              <a:t>www.vaph.be/contacteer-ons</a:t>
            </a:r>
            <a:r>
              <a:rPr lang="nl"/>
              <a:t/>
            </a:r>
            <a:br>
              <a:rPr lang="nl"/>
            </a:br>
            <a:r>
              <a:rPr lang="nl"/>
              <a:t/>
            </a:r>
            <a:br>
              <a:rPr lang="nl"/>
            </a:br>
            <a:r>
              <a:rPr lang="nl"/>
              <a:t>02 249 30 00</a:t>
            </a:r>
            <a:endParaRPr/>
          </a:p>
        </p:txBody>
      </p:sp>
      <p:sp>
        <p:nvSpPr>
          <p:cNvPr id="470" name="Google Shape;470;p7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61</a:t>
            </a:fld>
            <a:endParaRPr/>
          </a:p>
        </p:txBody>
      </p:sp>
      <p:pic>
        <p:nvPicPr>
          <p:cNvPr id="471" name="Google Shape;471;p70"/>
          <p:cNvPicPr preferRelativeResize="0"/>
          <p:nvPr/>
        </p:nvPicPr>
        <p:blipFill>
          <a:blip r:embed="rId4">
            <a:alphaModFix/>
          </a:blip>
          <a:stretch>
            <a:fillRect/>
          </a:stretch>
        </p:blipFill>
        <p:spPr>
          <a:xfrm>
            <a:off x="5460450" y="1216250"/>
            <a:ext cx="3371850" cy="181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lt2"/>
                </a:solidFill>
              </a:rPr>
              <a:t>DEFINITIEVE GOEDKEURING </a:t>
            </a:r>
            <a:r>
              <a:rPr lang="nl">
                <a:solidFill>
                  <a:srgbClr val="32AEC7"/>
                </a:solidFill>
              </a:rPr>
              <a:t>- MOZAIEKBESLUIT IV</a:t>
            </a:r>
            <a:endParaRPr>
              <a:solidFill>
                <a:srgbClr val="FF0000"/>
              </a:solidFill>
            </a:endParaRPr>
          </a:p>
        </p:txBody>
      </p:sp>
      <p:sp>
        <p:nvSpPr>
          <p:cNvPr id="99" name="Google Shape;9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Mozaïekbesluit IV werd definitief goedgekeurd en gepubliceerd in het Staatsblad. Dat betekent dat de regelgeving die hierin opgenomen is, van kracht is.</a:t>
            </a:r>
            <a:endParaRPr/>
          </a:p>
          <a:p>
            <a:pPr marL="0" lvl="0" indent="0" algn="l" rtl="0">
              <a:spcBef>
                <a:spcPts val="1600"/>
              </a:spcBef>
              <a:spcAft>
                <a:spcPts val="1600"/>
              </a:spcAft>
              <a:buNone/>
            </a:pPr>
            <a:r>
              <a:rPr lang="nl"/>
              <a:t>Voor de uitgebreide bespreking van de inhoud van het Mozaïekbesluit IV verwijzen we naar de presentatie van het afstemmingsoverleg van maart 2020: </a:t>
            </a:r>
            <a:r>
              <a:rPr lang="nl" u="sng">
                <a:solidFill>
                  <a:schemeClr val="hlink"/>
                </a:solidFill>
                <a:hlinkClick r:id="rId3"/>
              </a:rPr>
              <a:t>https://www.vaph.be/afstemmingsoverleg/presentaties/maart-2020</a:t>
            </a:r>
            <a:endParaRPr sz="1800"/>
          </a:p>
        </p:txBody>
      </p:sp>
      <p:sp>
        <p:nvSpPr>
          <p:cNvPr id="100" name="Google Shape;100;p1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REALITEIT VAN HET TERREIN</a:t>
            </a:r>
            <a:endParaRPr/>
          </a:p>
        </p:txBody>
      </p:sp>
      <p:sp>
        <p:nvSpPr>
          <p:cNvPr id="106" name="Google Shape;10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825925" y="2049150"/>
            <a:ext cx="42033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BEWEGINGEN IN HET ONDERSTEUNINGSLANDSCHAP </a:t>
            </a:r>
            <a:endParaRPr/>
          </a:p>
        </p:txBody>
      </p:sp>
      <p:sp>
        <p:nvSpPr>
          <p:cNvPr id="112" name="Google Shape;112;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2724</Words>
  <Application>Microsoft Office PowerPoint</Application>
  <PresentationFormat>Diavoorstelling (16:9)</PresentationFormat>
  <Paragraphs>1098</Paragraphs>
  <Slides>61</Slides>
  <Notes>61</Notes>
  <HiddenSlides>0</HiddenSlides>
  <MMClips>0</MMClips>
  <ScaleCrop>false</ScaleCrop>
  <HeadingPairs>
    <vt:vector size="4" baseType="variant">
      <vt:variant>
        <vt:lpstr>Thema</vt:lpstr>
      </vt:variant>
      <vt:variant>
        <vt:i4>1</vt:i4>
      </vt:variant>
      <vt:variant>
        <vt:lpstr>Diatitels</vt:lpstr>
      </vt:variant>
      <vt:variant>
        <vt:i4>61</vt:i4>
      </vt:variant>
    </vt:vector>
  </HeadingPairs>
  <TitlesOfParts>
    <vt:vector size="62" baseType="lpstr">
      <vt:lpstr>Simple Light</vt:lpstr>
      <vt:lpstr>  AFSTEMMINGSOVERLEG </vt:lpstr>
      <vt:lpstr>PRESENTATIE TER VERVANGING VAN GEANNULEERDE OVERLEGMOMENTEN </vt:lpstr>
      <vt:lpstr>PRESENTATIE TER VERVANGING VAN GEANNULEERDE OVERLEGMOMENTEN</vt:lpstr>
      <vt:lpstr>AGENDA</vt:lpstr>
      <vt:lpstr>BELEID &amp; REGELGEVING</vt:lpstr>
      <vt:lpstr>REGELGEVING</vt:lpstr>
      <vt:lpstr>DEFINITIEVE GOEDKEURING - MOZAIEKBESLUIT IV</vt:lpstr>
      <vt:lpstr>DE REALITEIT VAN HET TERREIN</vt:lpstr>
      <vt:lpstr>BEWEGINGEN IN HET ONDERSTEUNINGSLANDSCHAP </vt:lpstr>
      <vt:lpstr>BEWEGINGEN OP VLAAMS NIVEAU - SINDS 1 MAART 2020 </vt:lpstr>
      <vt:lpstr>CIJFERS</vt:lpstr>
      <vt:lpstr>CIJFERS  - ENKELE ALGEMENE AANDACHTSPUNTEN VOORAF  </vt:lpstr>
      <vt:lpstr>DIRECTE FINANCIERING (NAH EN GEÏNTERNEERDEN)</vt:lpstr>
      <vt:lpstr>DIRECTE FINANCIERING VOOR PERSONEN MET EEN NAH - SITUATIE 9/06/2020 </vt:lpstr>
      <vt:lpstr>TOELICHTING RAPPORTEN DIRECTE FINANCIERING NAH</vt:lpstr>
      <vt:lpstr>DIRECTE FINANCIERING NAH: AANTAL AANVRAGEN IN VLAANDEREN - SITUATIE 9/06/2020</vt:lpstr>
      <vt:lpstr>DIRECTE FINANCIERING NAH: OPSTART GOEDGEKEURDE DOSSIERS VLAANDEREN - SITUATIE 9/06/2020</vt:lpstr>
      <vt:lpstr>DIRECTE FINANCIERING NAH: AANTAL AANVRAGEN IN OOST-VLAANDEREN - SITUATIE 9/06/2020</vt:lpstr>
      <vt:lpstr>DIRECTE FINANCIERING NAH: OPSTART GOEDGEKEURDE DOSSIERS OOST-VLAANDEREN - SITUATIE 9/06/2020</vt:lpstr>
      <vt:lpstr>DIRECTE FINANCIERING VOOR GEÏNTERNEERDEN MET EEN HANDICAP - SITUATIE 12/06/2020</vt:lpstr>
      <vt:lpstr>GOEDGEKEURDE DOSSIERS (obv prov domic cliënt) - SITUATIE 12/06/2020 </vt:lpstr>
      <vt:lpstr>GOEDGEKEURDE DOSSIERS (obv beveiligde setting) - SITUATIE 12/06/2020</vt:lpstr>
      <vt:lpstr>DOSSIERS IN AANVRAAG, GEWEIGERD OF STOPGEZET - SITUATIE 12/06/2020</vt:lpstr>
      <vt:lpstr>GEREGISTREERDE VERGUNDE ZORGAANBIEDERS DIR FIN GEÏNTERNEERDEN - SITUATIE 12/06/2020</vt:lpstr>
      <vt:lpstr>GEREGISTREERDE ZORGVRAGEN</vt:lpstr>
      <vt:lpstr>WACHTENDEN PER PRIORITEITENGROEP</vt:lpstr>
      <vt:lpstr>WACHTENDEN PER PRIORITEITENGROEP - PROVINCIE OOST-VLAANDEREN</vt:lpstr>
      <vt:lpstr>DATUM EERSTE WACHTENDE PER PRIORITEITENGROEP - ACTUELE TOESTAND</vt:lpstr>
      <vt:lpstr>TERBESCHIKKINGSTELLINGEN IN 2019</vt:lpstr>
      <vt:lpstr>TERBESCHIKKINGSTELLINGEN IN 2019  </vt:lpstr>
      <vt:lpstr>TERBESCHIKKINGSTELLINGEN AUTOMATISCHE TOEKENNINGSGROEPEN - VLAANDEREN</vt:lpstr>
      <vt:lpstr>TERBESCHIKKINGSTELLINGEN AUTOMATISCHE TOEKENNINGSGROEPEN - PROVINCIE OOST-VLAANDEREN</vt:lpstr>
      <vt:lpstr>TERBESCHIKKINGSTELLINGEN AUTOMATISCHE TOEKENNINGSGROEPEN - ZORGREGIEREGIO GENT-DEINZE</vt:lpstr>
      <vt:lpstr>TERBESCHIKKINGSTELLINGEN AUTOMATISCHE TOEKENNINGSGROEPEN - ZORGREGIEREGIO AALST-OUDENAARDE</vt:lpstr>
      <vt:lpstr>TERBESCHIKKINGSTELLINGEN AUTOMATISCHE TOEKENNINGSGROEPEN - ZORGREGIEREGIO WAASLAND-DENDERMONDE</vt:lpstr>
      <vt:lpstr>TERBESCHIKKINGSTELLINGEN AUTOMATISCHE TOEKENNINGSGROEPEN - ZORGREGIEREGIO MEETJESLAND</vt:lpstr>
      <vt:lpstr>TERBESCHIKKINGSTELLINGEN AUTOMATISCHE TOEKENNINGSGROEPEN - VLAANDEREN</vt:lpstr>
      <vt:lpstr>TERBESCHIKKINGSTELLINGEN AUTOMATISCHE TOEKENNINGSGROEPEN - PROVINCIE OOST-VLAANDEREN</vt:lpstr>
      <vt:lpstr>TERBESCHIKKINGSTELLINGEN AUTOMATISCHE TOEKENNINGSGROEPEN - ZORGREGIEREGIO GENT-DEINZE</vt:lpstr>
      <vt:lpstr>TERBESCHIKKINGSTELLINGEN AUTOMATISCHE TOEKENNINGSGROEPEN - ZORGREGIEREGIO AALST-OUDENAARDE</vt:lpstr>
      <vt:lpstr>TERBESCHIKKINGSTELLINGEN AUTOMATISCHE TOEKENNINGSGROEPEN - ZORGREGIEREGIO WAASLAND-DENDERMONDE</vt:lpstr>
      <vt:lpstr>TERBESCHIKKINGSTELLINGEN AUTOMATISCHE TOEKENNINGSGROEPEN - ZORGREGIEREGIO MEETJESLAND</vt:lpstr>
      <vt:lpstr>TERBESCHIKKINGSTELLINGEN PRIORITEITENGROEPEN 1, 2 en 3 - VLAANDEREN</vt:lpstr>
      <vt:lpstr>TERBESCHIKKINGSTELLINGEN PRIORITEITENGROEPEN 1, 2 en 3 - PROVINCIE OOST-VLAANDEREN PER ZORGREGIEREGIO</vt:lpstr>
      <vt:lpstr>GEBRUIK VAN ONDERSTEUNINGSFUNCTIES DOOR NIEUWE BUDGETHOUDERS</vt:lpstr>
      <vt:lpstr>GEBRUIK VAN ONDERSTEUNINGSFUNCTIES BIJ VOUCHERS DOOR NIEUWE BUD- GETHOUDERS IN 2019  - PROVINCIE OOST-VLAANDEREN PER ZORGREGIEREGIO</vt:lpstr>
      <vt:lpstr>CIJFERS RTH-GEBRUIK</vt:lpstr>
      <vt:lpstr>CIJFERS RTH-GEBRUIK </vt:lpstr>
      <vt:lpstr>AANTAL RTH-GEBRUIKERS IN MODULES - VLAANDEREN (per provincie)</vt:lpstr>
      <vt:lpstr>RTH-GEBRUIK IN MODULES - PROVINCIE OOST-VLAANDEREN (per zorgregieregio)</vt:lpstr>
      <vt:lpstr>AANTAL PERSONEN DIE GEBRUIK MAKEN VAN KORTVERBLIJF - VLAANDEREN</vt:lpstr>
      <vt:lpstr>AANTAL PERSONEN DIE GEBRUIK MAKEN VAN KORTVERBLIJF - PROVINCIE OOST-VLAANDEREN (per zorgregieregio)</vt:lpstr>
      <vt:lpstr>LEEFTIJDSVERDELING VAN RTH-GEBRUIKERS - VLAANDEREN (1)</vt:lpstr>
      <vt:lpstr>LEEFTIJDSVERDELING VAN RTH-GEBRUIKERS - VLAANDEREN (2)</vt:lpstr>
      <vt:lpstr>AANTAL PUNTEN PER RTH-MODULE - PROVINCIE OOST-VLAANDEREN (per zorgregieregio) </vt:lpstr>
      <vt:lpstr>BLIJF OP DE HOOGTE</vt:lpstr>
      <vt:lpstr>BLIJF OP DE HOOGTE - AFSTEMMINGSOVERLEG EN PRESENTATIES</vt:lpstr>
      <vt:lpstr>BLIJF OP DE HOOGTE</vt:lpstr>
      <vt:lpstr>PROVINCIALE ZITDAGEN OP AFSPRAAK DOOR VAPH-TEAM BUDGETBESTEDING</vt:lpstr>
      <vt:lpstr>CONTACTEER ONS: COÖRDINATOREN REGIONALE WERKING</vt:lpstr>
      <vt:lpstr>CONTACTEER 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AFSTEMMINGSOVERLEG </dc:title>
  <dc:creator>Heidi Verhoeven</dc:creator>
  <cp:lastModifiedBy>Heidi Verhoeven</cp:lastModifiedBy>
  <cp:revision>1</cp:revision>
  <dcterms:modified xsi:type="dcterms:W3CDTF">2020-07-09T11:44:16Z</dcterms:modified>
</cp:coreProperties>
</file>