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DE6AC1-7DEC-496D-B4ED-2E0851327858}">
  <a:tblStyle styleId="{C6DE6AC1-7DEC-496D-B4ED-2E085132785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4C558B2-3B9F-4B39-9B0A-DF1389E493CD}"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fac7569e7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fac7569e7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fac7569e73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fac7569e73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fac7569e73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fac7569e73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fac7569e73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fac7569e73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fac7569e73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fac7569e73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fac7569e73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fac7569e73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0eef8003d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00eef8003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fac7569e73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fac7569e73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fac7569e73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fac7569e73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fac7569e73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fac7569e73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fb29cb17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fb29cb17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fb29cb174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fb29cb174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fb29cb174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fb29cb174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ffbea1d69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ffbea1d69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fac7569e73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fac7569e73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fb29cb174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fb29cb174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ffbea1d69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ffbea1d69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fac7569e73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fac7569e7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fb29cb174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fb29cb174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6c31896cf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c31896cf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ffbea1d69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ffbea1d69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fac7569e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fac7569e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ffbea1d69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ffbea1d69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ffbea1d69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ffbea1d69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ffbea1d69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ffbea1d69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ffbea1d69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ffbea1d69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ffbea1d69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ffbea1d69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ffbea1d69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ffbea1d69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ffbea1d69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ffbea1d69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ffbea1d69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ffbea1d69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ffbea1d69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ffbea1d69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fac7569e73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fac7569e73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fac7569e7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fac7569e7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fac7569e7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fac7569e7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fac7569e7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fac7569e7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fac7569e7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fac7569e7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fac7569e73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fac7569e7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fac7569e7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fac7569e7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2" cy="6095476"/>
          </a:xfrm>
          <a:prstGeom prst="rect">
            <a:avLst/>
          </a:prstGeom>
          <a:noFill/>
          <a:ln>
            <a:noFill/>
          </a:ln>
        </p:spPr>
      </p:pic>
      <p:sp>
        <p:nvSpPr>
          <p:cNvPr id="11" name="Google Shape;11;p2"/>
          <p:cNvSpPr txBox="1"/>
          <p:nvPr>
            <p:ph type="ctrTitle"/>
          </p:nvPr>
        </p:nvSpPr>
        <p:spPr>
          <a:xfrm>
            <a:off x="3750150" y="3196000"/>
            <a:ext cx="5082300" cy="1201500"/>
          </a:xfrm>
          <a:prstGeom prst="rect">
            <a:avLst/>
          </a:prstGeom>
        </p:spPr>
        <p:txBody>
          <a:bodyPr anchorCtr="0" anchor="ctr" bIns="91425" lIns="91425" spcFirstLastPara="1" rIns="91425" wrap="square" tIns="91425">
            <a:noAutofit/>
          </a:bodyPr>
          <a:lstStyle>
            <a:lvl1pPr lvl="0" algn="r">
              <a:spcBef>
                <a:spcPts val="0"/>
              </a:spcBef>
              <a:spcAft>
                <a:spcPts val="0"/>
              </a:spcAft>
              <a:buClr>
                <a:srgbClr val="FFFFFF"/>
              </a:buClr>
              <a:buSzPts val="3200"/>
              <a:buFont typeface="Calibri"/>
              <a:buNone/>
              <a:defRPr b="1" sz="3200">
                <a:solidFill>
                  <a:srgbClr val="FFFFFF"/>
                </a:solidFill>
                <a:latin typeface="Calibri"/>
                <a:ea typeface="Calibri"/>
                <a:cs typeface="Calibri"/>
                <a:sym typeface="Calibri"/>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2" name="Google Shape;12;p2"/>
          <p:cNvSpPr txBox="1"/>
          <p:nvPr>
            <p:ph idx="1" type="subTitle"/>
          </p:nvPr>
        </p:nvSpPr>
        <p:spPr>
          <a:xfrm>
            <a:off x="3359175" y="4672525"/>
            <a:ext cx="5473200" cy="4515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3" name="Google Shape;13;p2"/>
          <p:cNvPicPr preferRelativeResize="0"/>
          <p:nvPr/>
        </p:nvPicPr>
        <p:blipFill>
          <a:blip r:embed="rId3">
            <a:alphaModFix/>
          </a:blip>
          <a:stretch>
            <a:fillRect/>
          </a:stretch>
        </p:blipFill>
        <p:spPr>
          <a:xfrm>
            <a:off x="304800" y="4367225"/>
            <a:ext cx="1267100" cy="612100"/>
          </a:xfrm>
          <a:prstGeom prst="rect">
            <a:avLst/>
          </a:prstGeom>
          <a:noFill/>
          <a:ln>
            <a:noFill/>
          </a:ln>
        </p:spPr>
      </p:pic>
      <p:pic>
        <p:nvPicPr>
          <p:cNvPr id="14" name="Google Shape;14;p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15" name="Google Shape;15;p2"/>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3185">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004B53"/>
              </a:buClr>
              <a:buSzPts val="2000"/>
              <a:buNone/>
              <a:defRPr b="1" sz="2000">
                <a:solidFill>
                  <a:srgbClr val="004B53"/>
                </a:solidFill>
              </a:defRPr>
            </a:lvl1pPr>
            <a:lvl2pPr lvl="1">
              <a:spcBef>
                <a:spcPts val="0"/>
              </a:spcBef>
              <a:spcAft>
                <a:spcPts val="0"/>
              </a:spcAft>
              <a:buClr>
                <a:srgbClr val="004B53"/>
              </a:buClr>
              <a:buSzPts val="1800"/>
              <a:buNone/>
              <a:defRPr b="1" sz="1800">
                <a:solidFill>
                  <a:srgbClr val="004B53"/>
                </a:solidFill>
              </a:defRPr>
            </a:lvl2pPr>
            <a:lvl3pPr lvl="2">
              <a:spcBef>
                <a:spcPts val="0"/>
              </a:spcBef>
              <a:spcAft>
                <a:spcPts val="0"/>
              </a:spcAft>
              <a:buClr>
                <a:srgbClr val="004B53"/>
              </a:buClr>
              <a:buSzPts val="1800"/>
              <a:buNone/>
              <a:defRPr b="1" sz="1800">
                <a:solidFill>
                  <a:srgbClr val="004B53"/>
                </a:solidFill>
              </a:defRPr>
            </a:lvl3pPr>
            <a:lvl4pPr lvl="3">
              <a:spcBef>
                <a:spcPts val="0"/>
              </a:spcBef>
              <a:spcAft>
                <a:spcPts val="0"/>
              </a:spcAft>
              <a:buClr>
                <a:srgbClr val="004B53"/>
              </a:buClr>
              <a:buSzPts val="1800"/>
              <a:buNone/>
              <a:defRPr b="1" sz="1800">
                <a:solidFill>
                  <a:srgbClr val="004B53"/>
                </a:solidFill>
              </a:defRPr>
            </a:lvl4pPr>
            <a:lvl5pPr lvl="4">
              <a:spcBef>
                <a:spcPts val="0"/>
              </a:spcBef>
              <a:spcAft>
                <a:spcPts val="0"/>
              </a:spcAft>
              <a:buClr>
                <a:srgbClr val="004B53"/>
              </a:buClr>
              <a:buSzPts val="1800"/>
              <a:buNone/>
              <a:defRPr b="1" sz="1800">
                <a:solidFill>
                  <a:srgbClr val="004B53"/>
                </a:solidFill>
              </a:defRPr>
            </a:lvl5pPr>
            <a:lvl6pPr lvl="5">
              <a:spcBef>
                <a:spcPts val="0"/>
              </a:spcBef>
              <a:spcAft>
                <a:spcPts val="0"/>
              </a:spcAft>
              <a:buClr>
                <a:srgbClr val="004B53"/>
              </a:buClr>
              <a:buSzPts val="1800"/>
              <a:buNone/>
              <a:defRPr b="1" sz="1800">
                <a:solidFill>
                  <a:srgbClr val="004B53"/>
                </a:solidFill>
              </a:defRPr>
            </a:lvl6pPr>
            <a:lvl7pPr lvl="6">
              <a:spcBef>
                <a:spcPts val="0"/>
              </a:spcBef>
              <a:spcAft>
                <a:spcPts val="0"/>
              </a:spcAft>
              <a:buClr>
                <a:srgbClr val="004B53"/>
              </a:buClr>
              <a:buSzPts val="1800"/>
              <a:buNone/>
              <a:defRPr b="1" sz="1800">
                <a:solidFill>
                  <a:srgbClr val="004B53"/>
                </a:solidFill>
              </a:defRPr>
            </a:lvl7pPr>
            <a:lvl8pPr lvl="7">
              <a:spcBef>
                <a:spcPts val="0"/>
              </a:spcBef>
              <a:spcAft>
                <a:spcPts val="0"/>
              </a:spcAft>
              <a:buClr>
                <a:srgbClr val="004B53"/>
              </a:buClr>
              <a:buSzPts val="1800"/>
              <a:buNone/>
              <a:defRPr b="1" sz="1800">
                <a:solidFill>
                  <a:srgbClr val="004B53"/>
                </a:solidFill>
              </a:defRPr>
            </a:lvl8pPr>
            <a:lvl9pPr lvl="8">
              <a:spcBef>
                <a:spcPts val="0"/>
              </a:spcBef>
              <a:spcAft>
                <a:spcPts val="0"/>
              </a:spcAft>
              <a:buClr>
                <a:srgbClr val="004B53"/>
              </a:buClr>
              <a:buSzPts val="1800"/>
              <a:buNone/>
              <a:defRPr b="1" sz="1800">
                <a:solidFill>
                  <a:srgbClr val="004B53"/>
                </a:solidFill>
              </a:defRPr>
            </a:lvl9pPr>
          </a:lstStyle>
          <a:p/>
        </p:txBody>
      </p:sp>
      <p:sp>
        <p:nvSpPr>
          <p:cNvPr id="18" name="Google Shape;18;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4D5C"/>
              </a:buClr>
              <a:buSzPts val="1800"/>
              <a:buChar char="●"/>
              <a:defRPr/>
            </a:lvl1pPr>
            <a:lvl2pPr indent="-317500" lvl="1" marL="914400">
              <a:spcBef>
                <a:spcPts val="1600"/>
              </a:spcBef>
              <a:spcAft>
                <a:spcPts val="0"/>
              </a:spcAft>
              <a:buClr>
                <a:srgbClr val="004D5C"/>
              </a:buClr>
              <a:buSzPts val="1400"/>
              <a:buChar char="●"/>
              <a:defRPr/>
            </a:lvl2pPr>
            <a:lvl3pPr indent="-304800" lvl="2" marL="1371600">
              <a:spcBef>
                <a:spcPts val="1600"/>
              </a:spcBef>
              <a:spcAft>
                <a:spcPts val="0"/>
              </a:spcAft>
              <a:buClr>
                <a:srgbClr val="004D5C"/>
              </a:buClr>
              <a:buSzPts val="1200"/>
              <a:buChar char="●"/>
              <a:defRPr sz="1200"/>
            </a:lvl3pPr>
            <a:lvl4pPr indent="-304800" lvl="3" marL="1828800">
              <a:spcBef>
                <a:spcPts val="1600"/>
              </a:spcBef>
              <a:spcAft>
                <a:spcPts val="0"/>
              </a:spcAft>
              <a:buClr>
                <a:srgbClr val="004D5C"/>
              </a:buClr>
              <a:buSzPts val="1200"/>
              <a:buChar char="●"/>
              <a:defRPr sz="1200"/>
            </a:lvl4pPr>
            <a:lvl5pPr indent="-304800" lvl="4" marL="2286000">
              <a:spcBef>
                <a:spcPts val="1600"/>
              </a:spcBef>
              <a:spcAft>
                <a:spcPts val="0"/>
              </a:spcAft>
              <a:buClr>
                <a:srgbClr val="004D5C"/>
              </a:buClr>
              <a:buSzPts val="1200"/>
              <a:buChar char="●"/>
              <a:defRPr sz="1200"/>
            </a:lvl5pPr>
            <a:lvl6pPr indent="-304800" lvl="5" marL="2743200">
              <a:spcBef>
                <a:spcPts val="1600"/>
              </a:spcBef>
              <a:spcAft>
                <a:spcPts val="0"/>
              </a:spcAft>
              <a:buClr>
                <a:srgbClr val="004D5C"/>
              </a:buClr>
              <a:buSzPts val="1200"/>
              <a:buChar char="●"/>
              <a:defRPr sz="1200"/>
            </a:lvl6pPr>
            <a:lvl7pPr indent="-304800" lvl="6" marL="3200400">
              <a:spcBef>
                <a:spcPts val="1600"/>
              </a:spcBef>
              <a:spcAft>
                <a:spcPts val="0"/>
              </a:spcAft>
              <a:buClr>
                <a:srgbClr val="004D5C"/>
              </a:buClr>
              <a:buSzPts val="1200"/>
              <a:buChar char="●"/>
              <a:defRPr sz="1200"/>
            </a:lvl7pPr>
            <a:lvl8pPr indent="-304800" lvl="7" marL="3657600">
              <a:spcBef>
                <a:spcPts val="1600"/>
              </a:spcBef>
              <a:spcAft>
                <a:spcPts val="0"/>
              </a:spcAft>
              <a:buClr>
                <a:srgbClr val="004D5C"/>
              </a:buClr>
              <a:buSzPts val="1200"/>
              <a:buChar char="●"/>
              <a:defRPr sz="1200"/>
            </a:lvl8pPr>
            <a:lvl9pPr indent="-304800" lvl="8" marL="4114800">
              <a:spcBef>
                <a:spcPts val="1600"/>
              </a:spcBef>
              <a:spcAft>
                <a:spcPts val="1600"/>
              </a:spcAft>
              <a:buClr>
                <a:srgbClr val="004D5C"/>
              </a:buClr>
              <a:buSzPts val="1200"/>
              <a:buChar char="●"/>
              <a:defRPr sz="1200"/>
            </a:lvl9pPr>
          </a:lstStyle>
          <a:p/>
        </p:txBody>
      </p:sp>
      <p:sp>
        <p:nvSpPr>
          <p:cNvPr id="19" name="Google Shape;19;p3"/>
          <p:cNvSpPr/>
          <p:nvPr/>
        </p:nvSpPr>
        <p:spPr>
          <a:xfrm>
            <a:off x="395025" y="361325"/>
            <a:ext cx="1169100" cy="47700"/>
          </a:xfrm>
          <a:prstGeom prst="rect">
            <a:avLst/>
          </a:prstGeom>
          <a:solidFill>
            <a:srgbClr val="004D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 name="Google Shape;20;p3"/>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nvSpPr>
        <p:spPr>
          <a:xfrm>
            <a:off x="8748750" y="4916875"/>
            <a:ext cx="226500" cy="1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2" name="Google Shape;22;p3"/>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lvl1pPr lvl="0">
              <a:buNone/>
              <a:defRPr sz="900">
                <a:latin typeface="Calibri"/>
                <a:ea typeface="Calibri"/>
                <a:cs typeface="Calibri"/>
                <a:sym typeface="Calibri"/>
              </a:defRPr>
            </a:lvl1pPr>
            <a:lvl2pPr lvl="1">
              <a:buNone/>
              <a:defRPr sz="900">
                <a:latin typeface="Calibri"/>
                <a:ea typeface="Calibri"/>
                <a:cs typeface="Calibri"/>
                <a:sym typeface="Calibri"/>
              </a:defRPr>
            </a:lvl2pPr>
            <a:lvl3pPr lvl="2">
              <a:buNone/>
              <a:defRPr sz="900">
                <a:latin typeface="Calibri"/>
                <a:ea typeface="Calibri"/>
                <a:cs typeface="Calibri"/>
                <a:sym typeface="Calibri"/>
              </a:defRPr>
            </a:lvl3pPr>
            <a:lvl4pPr lvl="3">
              <a:buNone/>
              <a:defRPr sz="900">
                <a:latin typeface="Calibri"/>
                <a:ea typeface="Calibri"/>
                <a:cs typeface="Calibri"/>
                <a:sym typeface="Calibri"/>
              </a:defRPr>
            </a:lvl4pPr>
            <a:lvl5pPr lvl="4">
              <a:buNone/>
              <a:defRPr sz="900">
                <a:latin typeface="Calibri"/>
                <a:ea typeface="Calibri"/>
                <a:cs typeface="Calibri"/>
                <a:sym typeface="Calibri"/>
              </a:defRPr>
            </a:lvl5pPr>
            <a:lvl6pPr lvl="5">
              <a:buNone/>
              <a:defRPr sz="900">
                <a:latin typeface="Calibri"/>
                <a:ea typeface="Calibri"/>
                <a:cs typeface="Calibri"/>
                <a:sym typeface="Calibri"/>
              </a:defRPr>
            </a:lvl6pPr>
            <a:lvl7pPr lvl="6">
              <a:buNone/>
              <a:defRPr sz="900">
                <a:latin typeface="Calibri"/>
                <a:ea typeface="Calibri"/>
                <a:cs typeface="Calibri"/>
                <a:sym typeface="Calibri"/>
              </a:defRPr>
            </a:lvl7pPr>
            <a:lvl8pPr lvl="7">
              <a:buNone/>
              <a:defRPr sz="900">
                <a:latin typeface="Calibri"/>
                <a:ea typeface="Calibri"/>
                <a:cs typeface="Calibri"/>
                <a:sym typeface="Calibri"/>
              </a:defRPr>
            </a:lvl8pPr>
            <a:lvl9pPr lvl="8">
              <a:buNone/>
              <a:defRPr sz="9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004D5C"/>
              </a:buClr>
              <a:buSzPts val="2000"/>
              <a:buNone/>
              <a:defRPr b="1" sz="2000">
                <a:solidFill>
                  <a:srgbClr val="004D5C"/>
                </a:solidFill>
              </a:defRPr>
            </a:lvl1pPr>
            <a:lvl2pPr lvl="1">
              <a:spcBef>
                <a:spcPts val="0"/>
              </a:spcBef>
              <a:spcAft>
                <a:spcPts val="0"/>
              </a:spcAft>
              <a:buClr>
                <a:srgbClr val="004B53"/>
              </a:buClr>
              <a:buSzPts val="2000"/>
              <a:buNone/>
              <a:defRPr sz="2000">
                <a:solidFill>
                  <a:srgbClr val="004B53"/>
                </a:solidFill>
              </a:defRPr>
            </a:lvl2pPr>
            <a:lvl3pPr lvl="2">
              <a:spcBef>
                <a:spcPts val="0"/>
              </a:spcBef>
              <a:spcAft>
                <a:spcPts val="0"/>
              </a:spcAft>
              <a:buClr>
                <a:srgbClr val="004B53"/>
              </a:buClr>
              <a:buSzPts val="2000"/>
              <a:buNone/>
              <a:defRPr sz="2000">
                <a:solidFill>
                  <a:srgbClr val="004B53"/>
                </a:solidFill>
              </a:defRPr>
            </a:lvl3pPr>
            <a:lvl4pPr lvl="3">
              <a:spcBef>
                <a:spcPts val="0"/>
              </a:spcBef>
              <a:spcAft>
                <a:spcPts val="0"/>
              </a:spcAft>
              <a:buClr>
                <a:srgbClr val="004B53"/>
              </a:buClr>
              <a:buSzPts val="2000"/>
              <a:buNone/>
              <a:defRPr sz="2000">
                <a:solidFill>
                  <a:srgbClr val="004B53"/>
                </a:solidFill>
              </a:defRPr>
            </a:lvl4pPr>
            <a:lvl5pPr lvl="4">
              <a:spcBef>
                <a:spcPts val="0"/>
              </a:spcBef>
              <a:spcAft>
                <a:spcPts val="0"/>
              </a:spcAft>
              <a:buClr>
                <a:srgbClr val="004B53"/>
              </a:buClr>
              <a:buSzPts val="2000"/>
              <a:buNone/>
              <a:defRPr sz="2000">
                <a:solidFill>
                  <a:srgbClr val="004B53"/>
                </a:solidFill>
              </a:defRPr>
            </a:lvl5pPr>
            <a:lvl6pPr lvl="5">
              <a:spcBef>
                <a:spcPts val="0"/>
              </a:spcBef>
              <a:spcAft>
                <a:spcPts val="0"/>
              </a:spcAft>
              <a:buClr>
                <a:srgbClr val="004B53"/>
              </a:buClr>
              <a:buSzPts val="2000"/>
              <a:buNone/>
              <a:defRPr sz="2000">
                <a:solidFill>
                  <a:srgbClr val="004B53"/>
                </a:solidFill>
              </a:defRPr>
            </a:lvl6pPr>
            <a:lvl7pPr lvl="6">
              <a:spcBef>
                <a:spcPts val="0"/>
              </a:spcBef>
              <a:spcAft>
                <a:spcPts val="0"/>
              </a:spcAft>
              <a:buClr>
                <a:srgbClr val="004B53"/>
              </a:buClr>
              <a:buSzPts val="2000"/>
              <a:buNone/>
              <a:defRPr sz="2000">
                <a:solidFill>
                  <a:srgbClr val="004B53"/>
                </a:solidFill>
              </a:defRPr>
            </a:lvl7pPr>
            <a:lvl8pPr lvl="7">
              <a:spcBef>
                <a:spcPts val="0"/>
              </a:spcBef>
              <a:spcAft>
                <a:spcPts val="0"/>
              </a:spcAft>
              <a:buClr>
                <a:srgbClr val="004B53"/>
              </a:buClr>
              <a:buSzPts val="2000"/>
              <a:buNone/>
              <a:defRPr sz="2000">
                <a:solidFill>
                  <a:srgbClr val="004B53"/>
                </a:solidFill>
              </a:defRPr>
            </a:lvl8pPr>
            <a:lvl9pPr lvl="8">
              <a:spcBef>
                <a:spcPts val="0"/>
              </a:spcBef>
              <a:spcAft>
                <a:spcPts val="0"/>
              </a:spcAft>
              <a:buClr>
                <a:srgbClr val="004B53"/>
              </a:buClr>
              <a:buSzPts val="2000"/>
              <a:buNone/>
              <a:defRPr sz="2000">
                <a:solidFill>
                  <a:srgbClr val="004B53"/>
                </a:solidFill>
              </a:defRPr>
            </a:lvl9pPr>
          </a:lstStyle>
          <a:p/>
        </p:txBody>
      </p:sp>
      <p:sp>
        <p:nvSpPr>
          <p:cNvPr id="25" name="Google Shape;25;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4D5C"/>
              </a:buClr>
              <a:buSzPts val="1800"/>
              <a:buChar char="●"/>
              <a:defRPr/>
            </a:lvl1pPr>
            <a:lvl2pPr indent="-317500" lvl="1" marL="914400">
              <a:spcBef>
                <a:spcPts val="1600"/>
              </a:spcBef>
              <a:spcAft>
                <a:spcPts val="0"/>
              </a:spcAft>
              <a:buClr>
                <a:srgbClr val="004D5C"/>
              </a:buClr>
              <a:buSzPts val="1400"/>
              <a:buChar char="●"/>
              <a:defRPr/>
            </a:lvl2pPr>
            <a:lvl3pPr indent="-304800" lvl="2" marL="1371600">
              <a:spcBef>
                <a:spcPts val="1600"/>
              </a:spcBef>
              <a:spcAft>
                <a:spcPts val="0"/>
              </a:spcAft>
              <a:buClr>
                <a:srgbClr val="004D5C"/>
              </a:buClr>
              <a:buSzPts val="1200"/>
              <a:buChar char="●"/>
              <a:defRPr sz="1200"/>
            </a:lvl3pPr>
            <a:lvl4pPr indent="-304800" lvl="3" marL="1828800">
              <a:spcBef>
                <a:spcPts val="1600"/>
              </a:spcBef>
              <a:spcAft>
                <a:spcPts val="0"/>
              </a:spcAft>
              <a:buClr>
                <a:srgbClr val="004D5C"/>
              </a:buClr>
              <a:buSzPts val="1200"/>
              <a:buChar char="●"/>
              <a:defRPr sz="1200"/>
            </a:lvl4pPr>
            <a:lvl5pPr indent="-304800" lvl="4" marL="2286000">
              <a:spcBef>
                <a:spcPts val="1600"/>
              </a:spcBef>
              <a:spcAft>
                <a:spcPts val="0"/>
              </a:spcAft>
              <a:buClr>
                <a:srgbClr val="004D5C"/>
              </a:buClr>
              <a:buSzPts val="1200"/>
              <a:buChar char="●"/>
              <a:defRPr sz="1200"/>
            </a:lvl5pPr>
            <a:lvl6pPr indent="-304800" lvl="5" marL="2743200">
              <a:spcBef>
                <a:spcPts val="1600"/>
              </a:spcBef>
              <a:spcAft>
                <a:spcPts val="0"/>
              </a:spcAft>
              <a:buClr>
                <a:srgbClr val="004D5C"/>
              </a:buClr>
              <a:buSzPts val="1200"/>
              <a:buChar char="●"/>
              <a:defRPr sz="1200"/>
            </a:lvl6pPr>
            <a:lvl7pPr indent="-304800" lvl="6" marL="3200400">
              <a:spcBef>
                <a:spcPts val="1600"/>
              </a:spcBef>
              <a:spcAft>
                <a:spcPts val="0"/>
              </a:spcAft>
              <a:buClr>
                <a:srgbClr val="004D5C"/>
              </a:buClr>
              <a:buSzPts val="1200"/>
              <a:buChar char="●"/>
              <a:defRPr sz="1200"/>
            </a:lvl7pPr>
            <a:lvl8pPr indent="-304800" lvl="7" marL="3657600">
              <a:spcBef>
                <a:spcPts val="1600"/>
              </a:spcBef>
              <a:spcAft>
                <a:spcPts val="0"/>
              </a:spcAft>
              <a:buClr>
                <a:srgbClr val="004D5C"/>
              </a:buClr>
              <a:buSzPts val="1200"/>
              <a:buChar char="●"/>
              <a:defRPr sz="1200"/>
            </a:lvl8pPr>
            <a:lvl9pPr indent="-304800" lvl="8" marL="4114800">
              <a:spcBef>
                <a:spcPts val="1600"/>
              </a:spcBef>
              <a:spcAft>
                <a:spcPts val="1600"/>
              </a:spcAft>
              <a:buClr>
                <a:srgbClr val="004D5C"/>
              </a:buClr>
              <a:buSzPts val="1200"/>
              <a:buChar char="●"/>
              <a:defRPr sz="1200"/>
            </a:lvl9pPr>
          </a:lstStyle>
          <a:p/>
        </p:txBody>
      </p:sp>
      <p:sp>
        <p:nvSpPr>
          <p:cNvPr id="26" name="Google Shape;26;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4D5C"/>
              </a:buClr>
              <a:buSzPts val="1800"/>
              <a:buChar char="●"/>
              <a:defRPr/>
            </a:lvl1pPr>
            <a:lvl2pPr indent="-317500" lvl="1" marL="914400">
              <a:spcBef>
                <a:spcPts val="1600"/>
              </a:spcBef>
              <a:spcAft>
                <a:spcPts val="0"/>
              </a:spcAft>
              <a:buClr>
                <a:srgbClr val="004D5C"/>
              </a:buClr>
              <a:buSzPts val="1400"/>
              <a:buChar char="●"/>
              <a:defRPr/>
            </a:lvl2pPr>
            <a:lvl3pPr indent="-304800" lvl="2" marL="1371600">
              <a:spcBef>
                <a:spcPts val="1600"/>
              </a:spcBef>
              <a:spcAft>
                <a:spcPts val="0"/>
              </a:spcAft>
              <a:buClr>
                <a:srgbClr val="004D5C"/>
              </a:buClr>
              <a:buSzPts val="1200"/>
              <a:buChar char="●"/>
              <a:defRPr sz="1200"/>
            </a:lvl3pPr>
            <a:lvl4pPr indent="-304800" lvl="3" marL="1828800">
              <a:spcBef>
                <a:spcPts val="1600"/>
              </a:spcBef>
              <a:spcAft>
                <a:spcPts val="0"/>
              </a:spcAft>
              <a:buClr>
                <a:srgbClr val="004D5C"/>
              </a:buClr>
              <a:buSzPts val="1200"/>
              <a:buChar char="●"/>
              <a:defRPr sz="1200"/>
            </a:lvl4pPr>
            <a:lvl5pPr indent="-304800" lvl="4" marL="2286000">
              <a:spcBef>
                <a:spcPts val="1600"/>
              </a:spcBef>
              <a:spcAft>
                <a:spcPts val="0"/>
              </a:spcAft>
              <a:buClr>
                <a:srgbClr val="004D5C"/>
              </a:buClr>
              <a:buSzPts val="1200"/>
              <a:buChar char="●"/>
              <a:defRPr sz="1200"/>
            </a:lvl5pPr>
            <a:lvl6pPr indent="-304800" lvl="5" marL="2743200">
              <a:spcBef>
                <a:spcPts val="1600"/>
              </a:spcBef>
              <a:spcAft>
                <a:spcPts val="0"/>
              </a:spcAft>
              <a:buClr>
                <a:srgbClr val="004D5C"/>
              </a:buClr>
              <a:buSzPts val="1200"/>
              <a:buChar char="●"/>
              <a:defRPr sz="1200"/>
            </a:lvl6pPr>
            <a:lvl7pPr indent="-304800" lvl="6" marL="3200400">
              <a:spcBef>
                <a:spcPts val="1600"/>
              </a:spcBef>
              <a:spcAft>
                <a:spcPts val="0"/>
              </a:spcAft>
              <a:buClr>
                <a:srgbClr val="004D5C"/>
              </a:buClr>
              <a:buSzPts val="1200"/>
              <a:buChar char="●"/>
              <a:defRPr sz="1200"/>
            </a:lvl7pPr>
            <a:lvl8pPr indent="-304800" lvl="7" marL="3657600">
              <a:spcBef>
                <a:spcPts val="1600"/>
              </a:spcBef>
              <a:spcAft>
                <a:spcPts val="0"/>
              </a:spcAft>
              <a:buClr>
                <a:srgbClr val="004D5C"/>
              </a:buClr>
              <a:buSzPts val="1200"/>
              <a:buChar char="●"/>
              <a:defRPr sz="1200"/>
            </a:lvl8pPr>
            <a:lvl9pPr indent="-304800" lvl="8" marL="4114800">
              <a:spcBef>
                <a:spcPts val="1600"/>
              </a:spcBef>
              <a:spcAft>
                <a:spcPts val="1600"/>
              </a:spcAft>
              <a:buClr>
                <a:srgbClr val="004D5C"/>
              </a:buClr>
              <a:buSzPts val="1200"/>
              <a:buChar char="●"/>
              <a:defRPr sz="12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
        <p:nvSpPr>
          <p:cNvPr id="28" name="Google Shape;28;p4"/>
          <p:cNvSpPr/>
          <p:nvPr/>
        </p:nvSpPr>
        <p:spPr>
          <a:xfrm>
            <a:off x="395025" y="361325"/>
            <a:ext cx="1169100" cy="47700"/>
          </a:xfrm>
          <a:prstGeom prst="rect">
            <a:avLst/>
          </a:prstGeom>
          <a:solidFill>
            <a:srgbClr val="004D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 name="Google Shape;29;p4"/>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004D5C"/>
              </a:buClr>
              <a:buSzPts val="2000"/>
              <a:buNone/>
              <a:defRPr b="1" sz="2000">
                <a:solidFill>
                  <a:srgbClr val="004D5C"/>
                </a:solidFill>
              </a:defRPr>
            </a:lvl1pPr>
            <a:lvl2pPr lvl="1">
              <a:spcBef>
                <a:spcPts val="0"/>
              </a:spcBef>
              <a:spcAft>
                <a:spcPts val="0"/>
              </a:spcAft>
              <a:buClr>
                <a:srgbClr val="004D5C"/>
              </a:buClr>
              <a:buSzPts val="2000"/>
              <a:buNone/>
              <a:defRPr sz="2000">
                <a:solidFill>
                  <a:srgbClr val="004D5C"/>
                </a:solidFill>
              </a:defRPr>
            </a:lvl2pPr>
            <a:lvl3pPr lvl="2">
              <a:spcBef>
                <a:spcPts val="0"/>
              </a:spcBef>
              <a:spcAft>
                <a:spcPts val="0"/>
              </a:spcAft>
              <a:buClr>
                <a:srgbClr val="004D5C"/>
              </a:buClr>
              <a:buSzPts val="2000"/>
              <a:buNone/>
              <a:defRPr sz="2000">
                <a:solidFill>
                  <a:srgbClr val="004D5C"/>
                </a:solidFill>
              </a:defRPr>
            </a:lvl3pPr>
            <a:lvl4pPr lvl="3">
              <a:spcBef>
                <a:spcPts val="0"/>
              </a:spcBef>
              <a:spcAft>
                <a:spcPts val="0"/>
              </a:spcAft>
              <a:buClr>
                <a:srgbClr val="004D5C"/>
              </a:buClr>
              <a:buSzPts val="2000"/>
              <a:buNone/>
              <a:defRPr sz="2000">
                <a:solidFill>
                  <a:srgbClr val="004D5C"/>
                </a:solidFill>
              </a:defRPr>
            </a:lvl4pPr>
            <a:lvl5pPr lvl="4">
              <a:spcBef>
                <a:spcPts val="0"/>
              </a:spcBef>
              <a:spcAft>
                <a:spcPts val="0"/>
              </a:spcAft>
              <a:buClr>
                <a:srgbClr val="004D5C"/>
              </a:buClr>
              <a:buSzPts val="2000"/>
              <a:buNone/>
              <a:defRPr sz="2000">
                <a:solidFill>
                  <a:srgbClr val="004D5C"/>
                </a:solidFill>
              </a:defRPr>
            </a:lvl5pPr>
            <a:lvl6pPr lvl="5">
              <a:spcBef>
                <a:spcPts val="0"/>
              </a:spcBef>
              <a:spcAft>
                <a:spcPts val="0"/>
              </a:spcAft>
              <a:buClr>
                <a:srgbClr val="004D5C"/>
              </a:buClr>
              <a:buSzPts val="2000"/>
              <a:buNone/>
              <a:defRPr sz="2000">
                <a:solidFill>
                  <a:srgbClr val="004D5C"/>
                </a:solidFill>
              </a:defRPr>
            </a:lvl6pPr>
            <a:lvl7pPr lvl="6">
              <a:spcBef>
                <a:spcPts val="0"/>
              </a:spcBef>
              <a:spcAft>
                <a:spcPts val="0"/>
              </a:spcAft>
              <a:buClr>
                <a:srgbClr val="004D5C"/>
              </a:buClr>
              <a:buSzPts val="2000"/>
              <a:buNone/>
              <a:defRPr sz="2000">
                <a:solidFill>
                  <a:srgbClr val="004D5C"/>
                </a:solidFill>
              </a:defRPr>
            </a:lvl7pPr>
            <a:lvl8pPr lvl="7">
              <a:spcBef>
                <a:spcPts val="0"/>
              </a:spcBef>
              <a:spcAft>
                <a:spcPts val="0"/>
              </a:spcAft>
              <a:buClr>
                <a:srgbClr val="004D5C"/>
              </a:buClr>
              <a:buSzPts val="2000"/>
              <a:buNone/>
              <a:defRPr sz="2000">
                <a:solidFill>
                  <a:srgbClr val="004D5C"/>
                </a:solidFill>
              </a:defRPr>
            </a:lvl8pPr>
            <a:lvl9pPr lvl="8">
              <a:spcBef>
                <a:spcPts val="0"/>
              </a:spcBef>
              <a:spcAft>
                <a:spcPts val="0"/>
              </a:spcAft>
              <a:buClr>
                <a:srgbClr val="004D5C"/>
              </a:buClr>
              <a:buSzPts val="2000"/>
              <a:buNone/>
              <a:defRPr sz="2000">
                <a:solidFill>
                  <a:srgbClr val="004D5C"/>
                </a:solidFill>
              </a:defRPr>
            </a:lvl9pPr>
          </a:lstStyle>
          <a:p/>
        </p:txBody>
      </p:sp>
      <p:sp>
        <p:nvSpPr>
          <p:cNvPr id="32" name="Google Shape;32;p5"/>
          <p:cNvSpPr/>
          <p:nvPr/>
        </p:nvSpPr>
        <p:spPr>
          <a:xfrm>
            <a:off x="395025" y="361325"/>
            <a:ext cx="1169100" cy="47700"/>
          </a:xfrm>
          <a:prstGeom prst="rect">
            <a:avLst/>
          </a:prstGeom>
          <a:solidFill>
            <a:srgbClr val="004D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 name="Google Shape;33;p5"/>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ssentiteldia 1">
  <p:cSld name="BLANK_1_1">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35831" t="0"/>
          <a:stretch/>
        </p:blipFill>
        <p:spPr>
          <a:xfrm>
            <a:off x="-462346" y="0"/>
            <a:ext cx="4952074" cy="5143501"/>
          </a:xfrm>
          <a:prstGeom prst="rect">
            <a:avLst/>
          </a:prstGeom>
          <a:noFill/>
          <a:ln>
            <a:noFill/>
          </a:ln>
        </p:spPr>
      </p:pic>
      <p:cxnSp>
        <p:nvCxnSpPr>
          <p:cNvPr id="39" name="Google Shape;39;p7"/>
          <p:cNvCxnSpPr/>
          <p:nvPr/>
        </p:nvCxnSpPr>
        <p:spPr>
          <a:xfrm flipH="1">
            <a:off x="5580116" y="1203598"/>
            <a:ext cx="2736300" cy="2592300"/>
          </a:xfrm>
          <a:prstGeom prst="straightConnector1">
            <a:avLst/>
          </a:prstGeom>
          <a:noFill/>
          <a:ln cap="flat" cmpd="sng" w="19050">
            <a:solidFill>
              <a:srgbClr val="004D5C"/>
            </a:solidFill>
            <a:prstDash val="solid"/>
            <a:round/>
            <a:headEnd len="sm" w="sm" type="none"/>
            <a:tailEnd len="sm" w="sm" type="none"/>
          </a:ln>
        </p:spPr>
      </p:cxnSp>
      <p:sp>
        <p:nvSpPr>
          <p:cNvPr id="40" name="Google Shape;40;p7"/>
          <p:cNvSpPr txBox="1"/>
          <p:nvPr>
            <p:ph type="title"/>
          </p:nvPr>
        </p:nvSpPr>
        <p:spPr>
          <a:xfrm>
            <a:off x="4825925" y="2049150"/>
            <a:ext cx="4045200" cy="10452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Clr>
                <a:schemeClr val="dk2"/>
              </a:buClr>
              <a:buSzPts val="2400"/>
              <a:buNone/>
              <a:defRPr b="1" sz="2400">
                <a:solidFill>
                  <a:schemeClr val="dk2"/>
                </a:solidFill>
              </a:defRPr>
            </a:lvl1pPr>
            <a:lvl2pPr lvl="1" rtl="0" algn="ctr">
              <a:spcBef>
                <a:spcPts val="0"/>
              </a:spcBef>
              <a:spcAft>
                <a:spcPts val="0"/>
              </a:spcAft>
              <a:buSzPts val="2400"/>
              <a:buNone/>
              <a:defRPr b="1" sz="2400"/>
            </a:lvl2pPr>
            <a:lvl3pPr lvl="2" rtl="0" algn="ctr">
              <a:spcBef>
                <a:spcPts val="0"/>
              </a:spcBef>
              <a:spcAft>
                <a:spcPts val="0"/>
              </a:spcAft>
              <a:buSzPts val="2400"/>
              <a:buNone/>
              <a:defRPr b="1" sz="2400"/>
            </a:lvl3pPr>
            <a:lvl4pPr lvl="3" rtl="0" algn="ctr">
              <a:spcBef>
                <a:spcPts val="0"/>
              </a:spcBef>
              <a:spcAft>
                <a:spcPts val="0"/>
              </a:spcAft>
              <a:buSzPts val="2400"/>
              <a:buNone/>
              <a:defRPr b="1" sz="2400"/>
            </a:lvl4pPr>
            <a:lvl5pPr lvl="4" rtl="0" algn="ctr">
              <a:spcBef>
                <a:spcPts val="0"/>
              </a:spcBef>
              <a:spcAft>
                <a:spcPts val="0"/>
              </a:spcAft>
              <a:buSzPts val="2400"/>
              <a:buNone/>
              <a:defRPr b="1" sz="2400"/>
            </a:lvl5pPr>
            <a:lvl6pPr lvl="5" rtl="0" algn="ctr">
              <a:spcBef>
                <a:spcPts val="0"/>
              </a:spcBef>
              <a:spcAft>
                <a:spcPts val="0"/>
              </a:spcAft>
              <a:buSzPts val="2400"/>
              <a:buNone/>
              <a:defRPr b="1" sz="2400"/>
            </a:lvl6pPr>
            <a:lvl7pPr lvl="6" rtl="0" algn="ctr">
              <a:spcBef>
                <a:spcPts val="0"/>
              </a:spcBef>
              <a:spcAft>
                <a:spcPts val="0"/>
              </a:spcAft>
              <a:buSzPts val="2400"/>
              <a:buNone/>
              <a:defRPr b="1" sz="2400"/>
            </a:lvl7pPr>
            <a:lvl8pPr lvl="7" rtl="0" algn="ctr">
              <a:spcBef>
                <a:spcPts val="0"/>
              </a:spcBef>
              <a:spcAft>
                <a:spcPts val="0"/>
              </a:spcAft>
              <a:buSzPts val="2400"/>
              <a:buNone/>
              <a:defRPr b="1" sz="2400"/>
            </a:lvl8pPr>
            <a:lvl9pPr lvl="8" rtl="0" algn="ctr">
              <a:spcBef>
                <a:spcPts val="0"/>
              </a:spcBef>
              <a:spcAft>
                <a:spcPts val="0"/>
              </a:spcAft>
              <a:buSzPts val="2400"/>
              <a:buNone/>
              <a:defRPr b="1" sz="2400"/>
            </a:lvl9pPr>
          </a:lstStyle>
          <a:p/>
        </p:txBody>
      </p:sp>
      <p:sp>
        <p:nvSpPr>
          <p:cNvPr id="41" name="Google Shape;41;p7"/>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extLst>
    <p:ext uri="{DCECCB84-F9BA-43D5-87BE-67443E8EF086}">
      <p15:sldGuideLst>
        <p15:guide id="1" pos="12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ssentiteldia">
  <p:cSld name="BLANK_1">
    <p:spTree>
      <p:nvGrpSpPr>
        <p:cNvPr id="43"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b="0" l="0" r="12556" t="0"/>
          <a:stretch/>
        </p:blipFill>
        <p:spPr>
          <a:xfrm>
            <a:off x="0" y="0"/>
            <a:ext cx="4497526" cy="5143501"/>
          </a:xfrm>
          <a:prstGeom prst="rect">
            <a:avLst/>
          </a:prstGeom>
          <a:noFill/>
          <a:ln>
            <a:noFill/>
          </a:ln>
        </p:spPr>
      </p:pic>
      <p:cxnSp>
        <p:nvCxnSpPr>
          <p:cNvPr id="45" name="Google Shape;45;p8"/>
          <p:cNvCxnSpPr/>
          <p:nvPr/>
        </p:nvCxnSpPr>
        <p:spPr>
          <a:xfrm flipH="1">
            <a:off x="5580116" y="1203598"/>
            <a:ext cx="2736300" cy="2592300"/>
          </a:xfrm>
          <a:prstGeom prst="straightConnector1">
            <a:avLst/>
          </a:prstGeom>
          <a:noFill/>
          <a:ln cap="flat" cmpd="sng" w="19050">
            <a:solidFill>
              <a:srgbClr val="004D5C"/>
            </a:solidFill>
            <a:prstDash val="solid"/>
            <a:round/>
            <a:headEnd len="sm" w="sm" type="none"/>
            <a:tailEnd len="sm" w="sm" type="none"/>
          </a:ln>
        </p:spPr>
      </p:cxnSp>
      <p:sp>
        <p:nvSpPr>
          <p:cNvPr id="46" name="Google Shape;46;p8"/>
          <p:cNvSpPr txBox="1"/>
          <p:nvPr>
            <p:ph type="title"/>
          </p:nvPr>
        </p:nvSpPr>
        <p:spPr>
          <a:xfrm>
            <a:off x="4825925" y="2049150"/>
            <a:ext cx="4045200" cy="10452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Clr>
                <a:schemeClr val="dk2"/>
              </a:buClr>
              <a:buSzPts val="2400"/>
              <a:buNone/>
              <a:defRPr b="1" sz="2400">
                <a:solidFill>
                  <a:schemeClr val="dk2"/>
                </a:solidFill>
              </a:defRPr>
            </a:lvl1pPr>
            <a:lvl2pPr lvl="1" rtl="0" algn="ctr">
              <a:spcBef>
                <a:spcPts val="0"/>
              </a:spcBef>
              <a:spcAft>
                <a:spcPts val="0"/>
              </a:spcAft>
              <a:buSzPts val="2400"/>
              <a:buNone/>
              <a:defRPr b="1" sz="2400"/>
            </a:lvl2pPr>
            <a:lvl3pPr lvl="2" rtl="0" algn="ctr">
              <a:spcBef>
                <a:spcPts val="0"/>
              </a:spcBef>
              <a:spcAft>
                <a:spcPts val="0"/>
              </a:spcAft>
              <a:buSzPts val="2400"/>
              <a:buNone/>
              <a:defRPr b="1" sz="2400"/>
            </a:lvl3pPr>
            <a:lvl4pPr lvl="3" rtl="0" algn="ctr">
              <a:spcBef>
                <a:spcPts val="0"/>
              </a:spcBef>
              <a:spcAft>
                <a:spcPts val="0"/>
              </a:spcAft>
              <a:buSzPts val="2400"/>
              <a:buNone/>
              <a:defRPr b="1" sz="2400"/>
            </a:lvl4pPr>
            <a:lvl5pPr lvl="4" rtl="0" algn="ctr">
              <a:spcBef>
                <a:spcPts val="0"/>
              </a:spcBef>
              <a:spcAft>
                <a:spcPts val="0"/>
              </a:spcAft>
              <a:buSzPts val="2400"/>
              <a:buNone/>
              <a:defRPr b="1" sz="2400"/>
            </a:lvl5pPr>
            <a:lvl6pPr lvl="5" rtl="0" algn="ctr">
              <a:spcBef>
                <a:spcPts val="0"/>
              </a:spcBef>
              <a:spcAft>
                <a:spcPts val="0"/>
              </a:spcAft>
              <a:buSzPts val="2400"/>
              <a:buNone/>
              <a:defRPr b="1" sz="2400"/>
            </a:lvl6pPr>
            <a:lvl7pPr lvl="6" rtl="0" algn="ctr">
              <a:spcBef>
                <a:spcPts val="0"/>
              </a:spcBef>
              <a:spcAft>
                <a:spcPts val="0"/>
              </a:spcAft>
              <a:buSzPts val="2400"/>
              <a:buNone/>
              <a:defRPr b="1" sz="2400"/>
            </a:lvl7pPr>
            <a:lvl8pPr lvl="7" rtl="0" algn="ctr">
              <a:spcBef>
                <a:spcPts val="0"/>
              </a:spcBef>
              <a:spcAft>
                <a:spcPts val="0"/>
              </a:spcAft>
              <a:buSzPts val="2400"/>
              <a:buNone/>
              <a:defRPr b="1" sz="2400"/>
            </a:lvl8pPr>
            <a:lvl9pPr lvl="8" rtl="0" algn="ctr">
              <a:spcBef>
                <a:spcPts val="0"/>
              </a:spcBef>
              <a:spcAft>
                <a:spcPts val="0"/>
              </a:spcAft>
              <a:buSzPts val="2400"/>
              <a:buNone/>
              <a:defRPr b="1" sz="2400"/>
            </a:lvl9pPr>
          </a:lstStyle>
          <a:p/>
        </p:txBody>
      </p:sp>
      <p:sp>
        <p:nvSpPr>
          <p:cNvPr id="47" name="Google Shape;47;p8"/>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slide met foto als achtergrond">
  <p:cSld name="BLANK_2">
    <p:spTree>
      <p:nvGrpSpPr>
        <p:cNvPr id="49" name="Shape 49"/>
        <p:cNvGrpSpPr/>
        <p:nvPr/>
      </p:nvGrpSpPr>
      <p:grpSpPr>
        <a:xfrm>
          <a:off x="0" y="0"/>
          <a:ext cx="0" cy="0"/>
          <a:chOff x="0" y="0"/>
          <a:chExt cx="0" cy="0"/>
        </a:xfrm>
      </p:grpSpPr>
      <p:sp>
        <p:nvSpPr>
          <p:cNvPr id="50" name="Google Shape;5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pic>
        <p:nvPicPr>
          <p:cNvPr id="51" name="Google Shape;51;p9"/>
          <p:cNvPicPr preferRelativeResize="0"/>
          <p:nvPr/>
        </p:nvPicPr>
        <p:blipFill rotWithShape="1">
          <a:blip r:embed="rId2">
            <a:alphaModFix/>
          </a:blip>
          <a:srcRect b="10984" l="0" r="0" t="0"/>
          <a:stretch/>
        </p:blipFill>
        <p:spPr>
          <a:xfrm>
            <a:off x="152400" y="0"/>
            <a:ext cx="8991601" cy="5335738"/>
          </a:xfrm>
          <a:prstGeom prst="rect">
            <a:avLst/>
          </a:prstGeom>
          <a:noFill/>
          <a:ln>
            <a:noFill/>
          </a:ln>
        </p:spPr>
      </p:pic>
      <p:sp>
        <p:nvSpPr>
          <p:cNvPr id="52" name="Google Shape;52;p9"/>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p:nvPr/>
        </p:nvSpPr>
        <p:spPr>
          <a:xfrm>
            <a:off x="395025" y="361325"/>
            <a:ext cx="1169100" cy="47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 name="Google Shape;54;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000"/>
              <a:buNone/>
              <a:defRPr b="1" sz="2000">
                <a:solidFill>
                  <a:srgbClr val="FFFFFF"/>
                </a:solidFill>
              </a:defRPr>
            </a:lvl1pPr>
            <a:lvl2pPr lvl="1" rtl="0">
              <a:spcBef>
                <a:spcPts val="0"/>
              </a:spcBef>
              <a:spcAft>
                <a:spcPts val="0"/>
              </a:spcAft>
              <a:buClr>
                <a:srgbClr val="FFFFFF"/>
              </a:buClr>
              <a:buSzPts val="1800"/>
              <a:buNone/>
              <a:defRPr b="1" sz="1800">
                <a:solidFill>
                  <a:srgbClr val="FFFFFF"/>
                </a:solidFill>
              </a:defRPr>
            </a:lvl2pPr>
            <a:lvl3pPr lvl="2" rtl="0">
              <a:spcBef>
                <a:spcPts val="0"/>
              </a:spcBef>
              <a:spcAft>
                <a:spcPts val="0"/>
              </a:spcAft>
              <a:buClr>
                <a:srgbClr val="FFFFFF"/>
              </a:buClr>
              <a:buSzPts val="1800"/>
              <a:buNone/>
              <a:defRPr b="1" sz="1800">
                <a:solidFill>
                  <a:srgbClr val="FFFFFF"/>
                </a:solidFill>
              </a:defRPr>
            </a:lvl3pPr>
            <a:lvl4pPr lvl="3" rtl="0">
              <a:spcBef>
                <a:spcPts val="0"/>
              </a:spcBef>
              <a:spcAft>
                <a:spcPts val="0"/>
              </a:spcAft>
              <a:buClr>
                <a:srgbClr val="FFFFFF"/>
              </a:buClr>
              <a:buSzPts val="1800"/>
              <a:buNone/>
              <a:defRPr b="1" sz="1800">
                <a:solidFill>
                  <a:srgbClr val="FFFFFF"/>
                </a:solidFill>
              </a:defRPr>
            </a:lvl4pPr>
            <a:lvl5pPr lvl="4" rtl="0">
              <a:spcBef>
                <a:spcPts val="0"/>
              </a:spcBef>
              <a:spcAft>
                <a:spcPts val="0"/>
              </a:spcAft>
              <a:buClr>
                <a:srgbClr val="FFFFFF"/>
              </a:buClr>
              <a:buSzPts val="1800"/>
              <a:buNone/>
              <a:defRPr b="1" sz="1800">
                <a:solidFill>
                  <a:srgbClr val="FFFFFF"/>
                </a:solidFill>
              </a:defRPr>
            </a:lvl5pPr>
            <a:lvl6pPr lvl="5" rtl="0">
              <a:spcBef>
                <a:spcPts val="0"/>
              </a:spcBef>
              <a:spcAft>
                <a:spcPts val="0"/>
              </a:spcAft>
              <a:buClr>
                <a:srgbClr val="FFFFFF"/>
              </a:buClr>
              <a:buSzPts val="1800"/>
              <a:buNone/>
              <a:defRPr b="1" sz="1800">
                <a:solidFill>
                  <a:srgbClr val="FFFFFF"/>
                </a:solidFill>
              </a:defRPr>
            </a:lvl6pPr>
            <a:lvl7pPr lvl="6" rtl="0">
              <a:spcBef>
                <a:spcPts val="0"/>
              </a:spcBef>
              <a:spcAft>
                <a:spcPts val="0"/>
              </a:spcAft>
              <a:buClr>
                <a:srgbClr val="FFFFFF"/>
              </a:buClr>
              <a:buSzPts val="1800"/>
              <a:buNone/>
              <a:defRPr b="1" sz="1800">
                <a:solidFill>
                  <a:srgbClr val="FFFFFF"/>
                </a:solidFill>
              </a:defRPr>
            </a:lvl7pPr>
            <a:lvl8pPr lvl="7" rtl="0">
              <a:spcBef>
                <a:spcPts val="0"/>
              </a:spcBef>
              <a:spcAft>
                <a:spcPts val="0"/>
              </a:spcAft>
              <a:buClr>
                <a:srgbClr val="FFFFFF"/>
              </a:buClr>
              <a:buSzPts val="1800"/>
              <a:buNone/>
              <a:defRPr b="1" sz="1800">
                <a:solidFill>
                  <a:srgbClr val="FFFFFF"/>
                </a:solidFill>
              </a:defRPr>
            </a:lvl8pPr>
            <a:lvl9pPr lvl="8" rtl="0">
              <a:spcBef>
                <a:spcPts val="0"/>
              </a:spcBef>
              <a:spcAft>
                <a:spcPts val="0"/>
              </a:spcAft>
              <a:buClr>
                <a:srgbClr val="FFFFFF"/>
              </a:buClr>
              <a:buSzPts val="1800"/>
              <a:buNone/>
              <a:defRPr b="1" sz="1800">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Calibri"/>
                <a:ea typeface="Calibri"/>
                <a:cs typeface="Calibri"/>
                <a:sym typeface="Calibri"/>
              </a:defRPr>
            </a:lvl1pPr>
            <a:lvl2pPr lvl="1" rtl="0" algn="r">
              <a:buNone/>
              <a:defRPr sz="900">
                <a:solidFill>
                  <a:schemeClr val="dk2"/>
                </a:solidFill>
                <a:latin typeface="Calibri"/>
                <a:ea typeface="Calibri"/>
                <a:cs typeface="Calibri"/>
                <a:sym typeface="Calibri"/>
              </a:defRPr>
            </a:lvl2pPr>
            <a:lvl3pPr lvl="2" rtl="0" algn="r">
              <a:buNone/>
              <a:defRPr sz="900">
                <a:solidFill>
                  <a:schemeClr val="dk2"/>
                </a:solidFill>
                <a:latin typeface="Calibri"/>
                <a:ea typeface="Calibri"/>
                <a:cs typeface="Calibri"/>
                <a:sym typeface="Calibri"/>
              </a:defRPr>
            </a:lvl3pPr>
            <a:lvl4pPr lvl="3" rtl="0" algn="r">
              <a:buNone/>
              <a:defRPr sz="900">
                <a:solidFill>
                  <a:schemeClr val="dk2"/>
                </a:solidFill>
                <a:latin typeface="Calibri"/>
                <a:ea typeface="Calibri"/>
                <a:cs typeface="Calibri"/>
                <a:sym typeface="Calibri"/>
              </a:defRPr>
            </a:lvl4pPr>
            <a:lvl5pPr lvl="4" rtl="0" algn="r">
              <a:buNone/>
              <a:defRPr sz="900">
                <a:solidFill>
                  <a:schemeClr val="dk2"/>
                </a:solidFill>
                <a:latin typeface="Calibri"/>
                <a:ea typeface="Calibri"/>
                <a:cs typeface="Calibri"/>
                <a:sym typeface="Calibri"/>
              </a:defRPr>
            </a:lvl5pPr>
            <a:lvl6pPr lvl="5" rtl="0" algn="r">
              <a:buNone/>
              <a:defRPr sz="900">
                <a:solidFill>
                  <a:schemeClr val="dk2"/>
                </a:solidFill>
                <a:latin typeface="Calibri"/>
                <a:ea typeface="Calibri"/>
                <a:cs typeface="Calibri"/>
                <a:sym typeface="Calibri"/>
              </a:defRPr>
            </a:lvl6pPr>
            <a:lvl7pPr lvl="6" rtl="0" algn="r">
              <a:buNone/>
              <a:defRPr sz="900">
                <a:solidFill>
                  <a:schemeClr val="dk2"/>
                </a:solidFill>
                <a:latin typeface="Calibri"/>
                <a:ea typeface="Calibri"/>
                <a:cs typeface="Calibri"/>
                <a:sym typeface="Calibri"/>
              </a:defRPr>
            </a:lvl7pPr>
            <a:lvl8pPr lvl="7" rtl="0" algn="r">
              <a:buNone/>
              <a:defRPr sz="900">
                <a:solidFill>
                  <a:schemeClr val="dk2"/>
                </a:solidFill>
                <a:latin typeface="Calibri"/>
                <a:ea typeface="Calibri"/>
                <a:cs typeface="Calibri"/>
                <a:sym typeface="Calibri"/>
              </a:defRPr>
            </a:lvl8pPr>
            <a:lvl9pPr lvl="8" rtl="0" algn="r">
              <a:buNone/>
              <a:defRPr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vaph.be/documenten/richtlijnen-afrekeningsdossier-2021" TargetMode="External"/><Relationship Id="rId4" Type="http://schemas.openxmlformats.org/officeDocument/2006/relationships/hyperlink" Target="https://www.vaph.be/documenten/handleiding-isi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0"/>
          <p:cNvSpPr txBox="1"/>
          <p:nvPr>
            <p:ph type="ctrTitle"/>
          </p:nvPr>
        </p:nvSpPr>
        <p:spPr>
          <a:xfrm>
            <a:off x="3750150" y="3975495"/>
            <a:ext cx="5082300" cy="915300"/>
          </a:xfrm>
          <a:prstGeom prst="rect">
            <a:avLst/>
          </a:prstGeom>
          <a:effectLst>
            <a:outerShdw blurRad="57150" rotWithShape="0" algn="bl" dir="5400000" dist="19050">
              <a:schemeClr val="dk2">
                <a:alpha val="50000"/>
              </a:schemeClr>
            </a:outerShdw>
          </a:effectLst>
        </p:spPr>
        <p:txBody>
          <a:bodyPr anchorCtr="0" anchor="ctr" bIns="91425" lIns="91425" spcFirstLastPara="1" rIns="91425" wrap="square" tIns="91425">
            <a:noAutofit/>
          </a:bodyPr>
          <a:lstStyle/>
          <a:p>
            <a:pPr indent="0" lvl="0" marL="0" rtl="0" algn="r">
              <a:spcBef>
                <a:spcPts val="0"/>
              </a:spcBef>
              <a:spcAft>
                <a:spcPts val="0"/>
              </a:spcAft>
              <a:buNone/>
            </a:pPr>
            <a:r>
              <a:rPr lang="nl"/>
              <a:t>PILOOTFASE RTH</a:t>
            </a:r>
            <a:endParaRPr/>
          </a:p>
        </p:txBody>
      </p:sp>
      <p:sp>
        <p:nvSpPr>
          <p:cNvPr id="60" name="Google Shape;60;p10"/>
          <p:cNvSpPr txBox="1"/>
          <p:nvPr>
            <p:ph idx="1" type="subTitle"/>
          </p:nvPr>
        </p:nvSpPr>
        <p:spPr>
          <a:xfrm>
            <a:off x="3359175" y="4672525"/>
            <a:ext cx="5473200" cy="451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nl"/>
              <a:t>30 januari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WAT?</a:t>
            </a:r>
            <a:endParaRPr>
              <a:solidFill>
                <a:schemeClr val="accent1"/>
              </a:solidFill>
            </a:endParaRPr>
          </a:p>
        </p:txBody>
      </p:sp>
      <p:sp>
        <p:nvSpPr>
          <p:cNvPr id="121" name="Google Shape;12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800"/>
              <a:t>Ondersteuningsfuncties</a:t>
            </a:r>
            <a:endParaRPr sz="1800"/>
          </a:p>
          <a:p>
            <a:pPr indent="-330200" lvl="1" marL="914400" rtl="0" algn="l">
              <a:spcBef>
                <a:spcPts val="1600"/>
              </a:spcBef>
              <a:spcAft>
                <a:spcPts val="0"/>
              </a:spcAft>
              <a:buSzPts val="1600"/>
              <a:buChar char="●"/>
            </a:pPr>
            <a:r>
              <a:rPr lang="nl" sz="1600"/>
              <a:t>begeleiding</a:t>
            </a:r>
            <a:endParaRPr sz="1600"/>
          </a:p>
          <a:p>
            <a:pPr indent="-330200" lvl="2" marL="1371600" rtl="0" algn="l">
              <a:spcBef>
                <a:spcPts val="0"/>
              </a:spcBef>
              <a:spcAft>
                <a:spcPts val="0"/>
              </a:spcAft>
              <a:buSzPts val="1600"/>
              <a:buChar char="●"/>
            </a:pPr>
            <a:r>
              <a:rPr lang="nl" sz="1600"/>
              <a:t>ambulant en mobiel</a:t>
            </a:r>
            <a:endParaRPr sz="1600"/>
          </a:p>
          <a:p>
            <a:pPr indent="-330200" lvl="2" marL="1371600" rtl="0" algn="l">
              <a:spcBef>
                <a:spcPts val="0"/>
              </a:spcBef>
              <a:spcAft>
                <a:spcPts val="0"/>
              </a:spcAft>
              <a:buSzPts val="1600"/>
              <a:buChar char="●"/>
            </a:pPr>
            <a:r>
              <a:rPr lang="nl" sz="1600"/>
              <a:t>groepsbegeleiding</a:t>
            </a:r>
            <a:endParaRPr sz="1600"/>
          </a:p>
          <a:p>
            <a:pPr indent="-330200" lvl="2" marL="1371600" rtl="0" algn="l">
              <a:spcBef>
                <a:spcPts val="0"/>
              </a:spcBef>
              <a:spcAft>
                <a:spcPts val="0"/>
              </a:spcAft>
              <a:buSzPts val="1600"/>
              <a:buChar char="●"/>
            </a:pPr>
            <a:r>
              <a:rPr lang="nl" sz="1600"/>
              <a:t>begeleid werken</a:t>
            </a:r>
            <a:endParaRPr sz="1600"/>
          </a:p>
          <a:p>
            <a:pPr indent="-330200" lvl="1" marL="914400" rtl="0" algn="l">
              <a:spcBef>
                <a:spcPts val="0"/>
              </a:spcBef>
              <a:spcAft>
                <a:spcPts val="0"/>
              </a:spcAft>
              <a:buSzPts val="1600"/>
              <a:buChar char="●"/>
            </a:pPr>
            <a:r>
              <a:rPr lang="nl" sz="1600"/>
              <a:t>dagopvang</a:t>
            </a:r>
            <a:endParaRPr sz="1600"/>
          </a:p>
          <a:p>
            <a:pPr indent="-330200" lvl="1" marL="914400" rtl="0" algn="l">
              <a:spcBef>
                <a:spcPts val="0"/>
              </a:spcBef>
              <a:spcAft>
                <a:spcPts val="0"/>
              </a:spcAft>
              <a:buSzPts val="1600"/>
              <a:buChar char="●"/>
            </a:pPr>
            <a:r>
              <a:rPr lang="nl" sz="1600"/>
              <a:t>verblijf</a:t>
            </a:r>
            <a:endParaRPr sz="1600"/>
          </a:p>
          <a:p>
            <a:pPr indent="-330200" lvl="1" marL="914400" rtl="0" algn="l">
              <a:spcBef>
                <a:spcPts val="0"/>
              </a:spcBef>
              <a:spcAft>
                <a:spcPts val="0"/>
              </a:spcAft>
              <a:buSzPts val="1600"/>
              <a:buChar char="●"/>
            </a:pPr>
            <a:r>
              <a:rPr lang="nl" sz="1600"/>
              <a:t>outreach (niet-cliëntgebonden)</a:t>
            </a:r>
            <a:endParaRPr sz="1600"/>
          </a:p>
          <a:p>
            <a:pPr indent="-330200" lvl="1" marL="914400" rtl="0" algn="l">
              <a:spcBef>
                <a:spcPts val="0"/>
              </a:spcBef>
              <a:spcAft>
                <a:spcPts val="0"/>
              </a:spcAft>
              <a:buSzPts val="1600"/>
              <a:buChar char="●"/>
            </a:pPr>
            <a:r>
              <a:rPr lang="nl" sz="1600"/>
              <a:t>globale individuele ondersteuning voor minderjarigen (GIO - aparte erkenning en doelgroep)</a:t>
            </a:r>
            <a:endParaRPr sz="1600"/>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122" name="Google Shape;122;p19"/>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WAT?</a:t>
            </a:r>
            <a:endParaRPr>
              <a:solidFill>
                <a:schemeClr val="accent1"/>
              </a:solidFill>
            </a:endParaRPr>
          </a:p>
        </p:txBody>
      </p:sp>
      <p:sp>
        <p:nvSpPr>
          <p:cNvPr id="128" name="Google Shape;12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M</a:t>
            </a:r>
            <a:r>
              <a:rPr lang="nl"/>
              <a:t>obiele en ambulante begeleiding</a:t>
            </a:r>
            <a:endParaRPr/>
          </a:p>
          <a:p>
            <a:pPr indent="-330200" lvl="1" marL="914400" rtl="0" algn="l">
              <a:spcBef>
                <a:spcPts val="0"/>
              </a:spcBef>
              <a:spcAft>
                <a:spcPts val="0"/>
              </a:spcAft>
              <a:buSzPts val="1600"/>
              <a:buChar char="●"/>
            </a:pPr>
            <a:r>
              <a:rPr lang="nl" sz="1600"/>
              <a:t>algemene psychosociale ondersteuning van minimaal één uur en maximaal twee uur</a:t>
            </a:r>
            <a:endParaRPr sz="1600"/>
          </a:p>
          <a:p>
            <a:pPr indent="-342900" lvl="0" marL="457200" rtl="0" algn="l">
              <a:spcBef>
                <a:spcPts val="0"/>
              </a:spcBef>
              <a:spcAft>
                <a:spcPts val="0"/>
              </a:spcAft>
              <a:buSzPts val="1800"/>
              <a:buChar char="●"/>
            </a:pPr>
            <a:r>
              <a:rPr lang="nl"/>
              <a:t>Groepsbegeleiding</a:t>
            </a:r>
            <a:endParaRPr/>
          </a:p>
          <a:p>
            <a:pPr indent="-330200" lvl="1" marL="914400" rtl="0" algn="l">
              <a:spcBef>
                <a:spcPts val="0"/>
              </a:spcBef>
              <a:spcAft>
                <a:spcPts val="0"/>
              </a:spcAft>
              <a:buSzPts val="1600"/>
              <a:buChar char="●"/>
            </a:pPr>
            <a:r>
              <a:rPr lang="nl" sz="1600"/>
              <a:t>algemene psychosociale ondersteuning van minimaal één uur en maximaal twee uur van twee of meer personen met een handicap of hun netwerk</a:t>
            </a:r>
            <a:endParaRPr sz="1600"/>
          </a:p>
          <a:p>
            <a:pPr indent="-342900" lvl="0" marL="457200" rtl="0" algn="l">
              <a:spcBef>
                <a:spcPts val="0"/>
              </a:spcBef>
              <a:spcAft>
                <a:spcPts val="0"/>
              </a:spcAft>
              <a:buSzPts val="1800"/>
              <a:buChar char="●"/>
            </a:pPr>
            <a:r>
              <a:rPr lang="nl"/>
              <a:t>Begeleid werken</a:t>
            </a:r>
            <a:endParaRPr/>
          </a:p>
          <a:p>
            <a:pPr indent="-330200" lvl="1" marL="914400" rtl="0" algn="l">
              <a:spcBef>
                <a:spcPts val="0"/>
              </a:spcBef>
              <a:spcAft>
                <a:spcPts val="0"/>
              </a:spcAft>
              <a:buSzPts val="1600"/>
              <a:buChar char="●"/>
            </a:pPr>
            <a:r>
              <a:rPr lang="nl" sz="1600"/>
              <a:t>gebruiker begeleiden op werkplek (bij niet-verloond werk zonder arbeidscontract)</a:t>
            </a:r>
            <a:endParaRPr sz="1600"/>
          </a:p>
          <a:p>
            <a:pPr indent="-342900" lvl="0" marL="457200" rtl="0" algn="l">
              <a:spcBef>
                <a:spcPts val="0"/>
              </a:spcBef>
              <a:spcAft>
                <a:spcPts val="0"/>
              </a:spcAft>
              <a:buSzPts val="1800"/>
              <a:buChar char="●"/>
            </a:pPr>
            <a:r>
              <a:rPr lang="nl"/>
              <a:t>Dagopvang</a:t>
            </a:r>
            <a:endParaRPr/>
          </a:p>
          <a:p>
            <a:pPr indent="-330200" lvl="1" marL="914400" rtl="0" algn="l">
              <a:spcBef>
                <a:spcPts val="0"/>
              </a:spcBef>
              <a:spcAft>
                <a:spcPts val="0"/>
              </a:spcAft>
              <a:buSzPts val="1600"/>
              <a:buChar char="●"/>
            </a:pPr>
            <a:r>
              <a:rPr lang="nl" sz="1600"/>
              <a:t>de ondersteuning overdag voor een aangepaste opvang of een aangepaste dagbesteding</a:t>
            </a:r>
            <a:endParaRPr sz="1600"/>
          </a:p>
          <a:p>
            <a:pPr indent="-342900" lvl="0" marL="457200" rtl="0" algn="l">
              <a:spcBef>
                <a:spcPts val="0"/>
              </a:spcBef>
              <a:spcAft>
                <a:spcPts val="0"/>
              </a:spcAft>
              <a:buSzPts val="1800"/>
              <a:buChar char="●"/>
            </a:pPr>
            <a:r>
              <a:rPr lang="nl"/>
              <a:t>Verblijf</a:t>
            </a:r>
            <a:endParaRPr/>
          </a:p>
          <a:p>
            <a:pPr indent="-330200" lvl="1" marL="914400" rtl="0" algn="l">
              <a:spcBef>
                <a:spcPts val="0"/>
              </a:spcBef>
              <a:spcAft>
                <a:spcPts val="0"/>
              </a:spcAft>
              <a:buSzPts val="1600"/>
              <a:buChar char="●"/>
            </a:pPr>
            <a:r>
              <a:rPr lang="nl" sz="1600"/>
              <a:t>verblijf met overnachting, met inbegrip van opvang en ondersteuning gedurende de ochtend- en avonduren</a:t>
            </a:r>
            <a:endParaRPr sz="1600"/>
          </a:p>
        </p:txBody>
      </p:sp>
      <p:sp>
        <p:nvSpPr>
          <p:cNvPr id="129" name="Google Shape;129;p20"/>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WAT?</a:t>
            </a:r>
            <a:endParaRPr>
              <a:solidFill>
                <a:schemeClr val="accent1"/>
              </a:solidFill>
            </a:endParaRPr>
          </a:p>
        </p:txBody>
      </p:sp>
      <p:sp>
        <p:nvSpPr>
          <p:cNvPr id="135" name="Google Shape;13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O</a:t>
            </a:r>
            <a:r>
              <a:rPr lang="nl"/>
              <a:t>utreach</a:t>
            </a:r>
            <a:endParaRPr/>
          </a:p>
          <a:p>
            <a:pPr indent="-330200" lvl="1" marL="914400" rtl="0" algn="l">
              <a:spcBef>
                <a:spcPts val="0"/>
              </a:spcBef>
              <a:spcAft>
                <a:spcPts val="0"/>
              </a:spcAft>
              <a:buSzPts val="1600"/>
              <a:buChar char="●"/>
            </a:pPr>
            <a:r>
              <a:rPr lang="nl" sz="1600"/>
              <a:t>de kennisoverdracht van minimaal één uur en maximaal twee uur naar een groep van minimaal drie ondersteuners van personen met een handicap die behoefte hebben aan handicapspecifieke knowhow (ambulant of mobiel)</a:t>
            </a:r>
            <a:br>
              <a:rPr lang="nl" sz="1600"/>
            </a:br>
            <a:endParaRPr sz="1600"/>
          </a:p>
          <a:p>
            <a:pPr indent="-342900" lvl="0" marL="457200" rtl="0" algn="l">
              <a:spcBef>
                <a:spcPts val="0"/>
              </a:spcBef>
              <a:spcAft>
                <a:spcPts val="0"/>
              </a:spcAft>
              <a:buSzPts val="1800"/>
              <a:buChar char="●"/>
            </a:pPr>
            <a:r>
              <a:rPr lang="nl"/>
              <a:t>Globale individuele ondersteuning</a:t>
            </a:r>
            <a:endParaRPr/>
          </a:p>
          <a:p>
            <a:pPr indent="-330200" lvl="1" marL="914400" rtl="0" algn="l">
              <a:spcBef>
                <a:spcPts val="0"/>
              </a:spcBef>
              <a:spcAft>
                <a:spcPts val="0"/>
              </a:spcAft>
              <a:buSzPts val="1600"/>
              <a:buChar char="●"/>
            </a:pPr>
            <a:r>
              <a:rPr lang="nl" sz="1600"/>
              <a:t>de ondersteuning die eerder ruimer is en verschillende levensdomeinen kan omvatten. De aard van de ondersteuning kan verschillen en de verschillende vormen van ondersteuning kunnen door elkaar lopen: stimulatie, coaching, training en assistentie bij activiteiten.</a:t>
            </a:r>
            <a:endParaRPr sz="1600"/>
          </a:p>
          <a:p>
            <a:pPr indent="-330200" lvl="1" marL="914400" rtl="0" algn="l">
              <a:spcBef>
                <a:spcPts val="0"/>
              </a:spcBef>
              <a:spcAft>
                <a:spcPts val="0"/>
              </a:spcAft>
              <a:buSzPts val="1600"/>
              <a:buChar char="●"/>
            </a:pPr>
            <a:r>
              <a:rPr lang="nl" sz="1600"/>
              <a:t>bij overgangsmomenten en in de inclusieve context: de eerste stap naar de kinderopvang, de overgang van de kinderopvang of de thuissituatie naar de kleuterklas, van de kleuterklas naar de lagere school, van school naar de buitenschoolse opvang ...</a:t>
            </a:r>
            <a:endParaRPr sz="16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36" name="Google Shape;136;p21"/>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WAT?</a:t>
            </a:r>
            <a:endParaRPr>
              <a:solidFill>
                <a:schemeClr val="accent1"/>
              </a:solidFill>
            </a:endParaRPr>
          </a:p>
        </p:txBody>
      </p:sp>
      <p:sp>
        <p:nvSpPr>
          <p:cNvPr id="142" name="Google Shape;14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800"/>
              <a:t>Ondersteuningsfuncties in pilootfase</a:t>
            </a:r>
            <a:endParaRPr sz="1800"/>
          </a:p>
          <a:p>
            <a:pPr indent="-330200" lvl="1" marL="914400" rtl="0" algn="l">
              <a:spcBef>
                <a:spcPts val="1600"/>
              </a:spcBef>
              <a:spcAft>
                <a:spcPts val="0"/>
              </a:spcAft>
              <a:buSzPts val="1600"/>
              <a:buChar char="●"/>
            </a:pPr>
            <a:r>
              <a:rPr lang="nl" sz="1600"/>
              <a:t>alle (reguliere) ondersteuningsfuncties, uitgezonderd globale individuele ondersteuning (GIO)</a:t>
            </a:r>
            <a:endParaRPr sz="1600"/>
          </a:p>
          <a:p>
            <a:pPr indent="-330200" lvl="1" marL="914400" rtl="0" algn="l">
              <a:spcBef>
                <a:spcPts val="0"/>
              </a:spcBef>
              <a:spcAft>
                <a:spcPts val="0"/>
              </a:spcAft>
              <a:buSzPts val="1600"/>
              <a:buChar char="●"/>
            </a:pPr>
            <a:r>
              <a:rPr lang="nl" sz="1600"/>
              <a:t>uitgebreid met specifieke ondersteuningsmogelijkheden:</a:t>
            </a:r>
            <a:endParaRPr sz="1600"/>
          </a:p>
          <a:p>
            <a:pPr indent="-323850" lvl="2" marL="1371600" rtl="0" algn="l">
              <a:spcBef>
                <a:spcPts val="0"/>
              </a:spcBef>
              <a:spcAft>
                <a:spcPts val="0"/>
              </a:spcAft>
              <a:buSzPts val="1500"/>
              <a:buChar char="●"/>
            </a:pPr>
            <a:r>
              <a:rPr lang="nl" sz="1500"/>
              <a:t>open functie</a:t>
            </a:r>
            <a:endParaRPr sz="1500"/>
          </a:p>
          <a:p>
            <a:pPr indent="-323850" lvl="2" marL="1371600" rtl="0" algn="l">
              <a:spcBef>
                <a:spcPts val="0"/>
              </a:spcBef>
              <a:spcAft>
                <a:spcPts val="0"/>
              </a:spcAft>
              <a:buSzPts val="1500"/>
              <a:buChar char="●"/>
            </a:pPr>
            <a:r>
              <a:rPr lang="nl" sz="1500"/>
              <a:t>outreach (met ruimere invulling)</a:t>
            </a:r>
            <a:endParaRPr sz="1500"/>
          </a:p>
          <a:p>
            <a:pPr indent="0" lvl="0" marL="0" rtl="0" algn="l">
              <a:spcBef>
                <a:spcPts val="1600"/>
              </a:spcBef>
              <a:spcAft>
                <a:spcPts val="0"/>
              </a:spcAft>
              <a:buNone/>
            </a:pPr>
            <a:r>
              <a:rPr lang="nl"/>
              <a:t>Regelgeving maakt combinaties van en schakelen tussen de ondersteuningsfuncties mogelijk.</a:t>
            </a:r>
            <a:endParaRPr/>
          </a:p>
          <a:p>
            <a:pPr indent="0" lvl="0" marL="0" rtl="0" algn="l">
              <a:spcBef>
                <a:spcPts val="1600"/>
              </a:spcBef>
              <a:spcAft>
                <a:spcPts val="0"/>
              </a:spcAft>
              <a:buNone/>
            </a:pPr>
            <a:r>
              <a:rPr lang="nl"/>
              <a:t>Ook combinaties van en schakelen tussen ondersteuning in verschillende diensten zijn mogelijk.</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143" name="Google Shape;143;p22"/>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WAT?</a:t>
            </a:r>
            <a:endParaRPr>
              <a:solidFill>
                <a:schemeClr val="accent1"/>
              </a:solidFill>
            </a:endParaRPr>
          </a:p>
        </p:txBody>
      </p:sp>
      <p:sp>
        <p:nvSpPr>
          <p:cNvPr id="149" name="Google Shape;149;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Open functie</a:t>
            </a:r>
            <a:endParaRPr/>
          </a:p>
          <a:p>
            <a:pPr indent="-330199" lvl="1" marL="899999" rtl="0" algn="l">
              <a:spcBef>
                <a:spcPts val="0"/>
              </a:spcBef>
              <a:spcAft>
                <a:spcPts val="0"/>
              </a:spcAft>
              <a:buSzPts val="1600"/>
              <a:buChar char="●"/>
            </a:pPr>
            <a:r>
              <a:rPr lang="nl" sz="1600"/>
              <a:t>De open functie is ondersteuning verbonden aan een specifieke gebruiker, maar kan vrij ingevuld worden door de aanbieder in overleg met deze gebruiker.</a:t>
            </a:r>
            <a:endParaRPr sz="1600"/>
          </a:p>
          <a:p>
            <a:pPr indent="-330199" lvl="1" marL="899999" rtl="0" algn="l">
              <a:spcBef>
                <a:spcPts val="0"/>
              </a:spcBef>
              <a:spcAft>
                <a:spcPts val="0"/>
              </a:spcAft>
              <a:buSzPts val="1600"/>
              <a:buChar char="●"/>
            </a:pPr>
            <a:r>
              <a:rPr lang="nl" sz="1600"/>
              <a:t>De concrete invulling van deze functie en het aantal punten dat daarvoor wordt aangerekend, wordt omstandig gemotiveerd, zowel op niveau van de zorgaanbieder als op niveau van de individuele gebruiker.</a:t>
            </a:r>
            <a:br>
              <a:rPr lang="nl" sz="1600"/>
            </a:br>
            <a:endParaRPr sz="1600"/>
          </a:p>
          <a:p>
            <a:pPr indent="-342900" lvl="0" marL="457200" rtl="0" algn="l">
              <a:spcBef>
                <a:spcPts val="0"/>
              </a:spcBef>
              <a:spcAft>
                <a:spcPts val="0"/>
              </a:spcAft>
              <a:buSzPts val="1800"/>
              <a:buChar char="●"/>
            </a:pPr>
            <a:r>
              <a:rPr lang="nl"/>
              <a:t>Outreach (met ruimere invulling)</a:t>
            </a:r>
            <a:endParaRPr/>
          </a:p>
          <a:p>
            <a:pPr indent="-330199" lvl="1" marL="899999" rtl="0" algn="l">
              <a:spcBef>
                <a:spcPts val="0"/>
              </a:spcBef>
              <a:spcAft>
                <a:spcPts val="0"/>
              </a:spcAft>
              <a:buSzPts val="1600"/>
              <a:buChar char="●"/>
            </a:pPr>
            <a:r>
              <a:rPr lang="nl" sz="1600"/>
              <a:t>Eigen invulling van de functies ambulante en mobiele outreach waarbij de beperking van kennisoverdracht naar een groep van minimaal 3 ondersteuners wordt losgelaten; outreach gaat nog steeds uit van een niet-gebruikergebonden ondersteuning</a:t>
            </a:r>
            <a:endParaRPr sz="1600"/>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150" name="Google Shape;150;p23"/>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WAT?</a:t>
            </a:r>
            <a:endParaRPr>
              <a:solidFill>
                <a:schemeClr val="accent1"/>
              </a:solidFill>
            </a:endParaRPr>
          </a:p>
        </p:txBody>
      </p:sp>
      <p:sp>
        <p:nvSpPr>
          <p:cNvPr id="156" name="Google Shape;156;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De individuele dienstverleningsovereenkomst tussen RTH-aanbieder en gebruiker vermeldt</a:t>
            </a:r>
            <a:endParaRPr/>
          </a:p>
          <a:p>
            <a:pPr indent="-330200" lvl="1" marL="914400" rtl="0" algn="l">
              <a:spcBef>
                <a:spcPts val="0"/>
              </a:spcBef>
              <a:spcAft>
                <a:spcPts val="0"/>
              </a:spcAft>
              <a:buSzPts val="1600"/>
              <a:buChar char="○"/>
            </a:pPr>
            <a:r>
              <a:rPr lang="nl" sz="1600"/>
              <a:t>de ondersteuning</a:t>
            </a:r>
            <a:endParaRPr sz="1600"/>
          </a:p>
          <a:p>
            <a:pPr indent="-330200" lvl="1" marL="914400" rtl="0" algn="l">
              <a:spcBef>
                <a:spcPts val="0"/>
              </a:spcBef>
              <a:spcAft>
                <a:spcPts val="0"/>
              </a:spcAft>
              <a:buSzPts val="1600"/>
              <a:buChar char="○"/>
            </a:pPr>
            <a:r>
              <a:rPr lang="nl" sz="1600"/>
              <a:t>de wijze waarop de ondersteuning geboden zal worden</a:t>
            </a:r>
            <a:endParaRPr sz="1600"/>
          </a:p>
          <a:p>
            <a:pPr indent="-330200" lvl="1" marL="914400" rtl="0" algn="l">
              <a:spcBef>
                <a:spcPts val="0"/>
              </a:spcBef>
              <a:spcAft>
                <a:spcPts val="0"/>
              </a:spcAft>
              <a:buSzPts val="1600"/>
              <a:buChar char="○"/>
            </a:pPr>
            <a:r>
              <a:rPr lang="nl" sz="1600"/>
              <a:t>handelingsplan is niet regelgevend verplicht</a:t>
            </a:r>
            <a:endParaRPr sz="16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57" name="Google Shape;157;p24"/>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WAT?</a:t>
            </a:r>
            <a:endParaRPr>
              <a:solidFill>
                <a:schemeClr val="accent1"/>
              </a:solidFill>
            </a:endParaRPr>
          </a:p>
        </p:txBody>
      </p:sp>
      <p:sp>
        <p:nvSpPr>
          <p:cNvPr id="163" name="Google Shape;163;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Bijkomend pilootfase</a:t>
            </a:r>
            <a:endParaRPr/>
          </a:p>
          <a:p>
            <a:pPr indent="-330200" lvl="1" marL="914400" rtl="0" algn="l">
              <a:spcBef>
                <a:spcPts val="0"/>
              </a:spcBef>
              <a:spcAft>
                <a:spcPts val="0"/>
              </a:spcAft>
              <a:buSzPts val="1600"/>
              <a:buChar char="○"/>
            </a:pPr>
            <a:r>
              <a:rPr lang="nl" sz="1600"/>
              <a:t>de mogelijkheid om tijdelijk en gericht gebruik te maken van meer dan 8 punten (zie verder), en dat tot maximaal 12 punten</a:t>
            </a:r>
            <a:endParaRPr sz="1600"/>
          </a:p>
          <a:p>
            <a:pPr indent="-323850" lvl="2" marL="1371600" rtl="0" algn="l">
              <a:spcBef>
                <a:spcPts val="0"/>
              </a:spcBef>
              <a:spcAft>
                <a:spcPts val="0"/>
              </a:spcAft>
              <a:buSzPts val="1500"/>
              <a:buChar char="■"/>
            </a:pPr>
            <a:r>
              <a:rPr lang="nl" sz="1500"/>
              <a:t>Dit verruimd gebruik door individuele zorgvragers moet worden gemotiveerd door de RTH-aanbieder.</a:t>
            </a:r>
            <a:endParaRPr sz="1500"/>
          </a:p>
          <a:p>
            <a:pPr indent="-330200" lvl="1" marL="914400" rtl="0" algn="l">
              <a:spcBef>
                <a:spcPts val="0"/>
              </a:spcBef>
              <a:spcAft>
                <a:spcPts val="0"/>
              </a:spcAft>
              <a:buSzPts val="1600"/>
              <a:buChar char="○"/>
            </a:pPr>
            <a:r>
              <a:rPr b="1" lang="nl" sz="1600"/>
              <a:t>Individueel plan</a:t>
            </a:r>
            <a:r>
              <a:rPr b="1" lang="nl" sz="1600"/>
              <a:t>: </a:t>
            </a:r>
            <a:r>
              <a:rPr lang="nl" sz="1600"/>
              <a:t>voor langer durende en voor complexere (meerdere zorgaanbieders zijn betrokken) RTH-trajecten</a:t>
            </a:r>
            <a:endParaRPr sz="1600"/>
          </a:p>
          <a:p>
            <a:pPr indent="-323850" lvl="2" marL="1371600" rtl="0" algn="l">
              <a:spcBef>
                <a:spcPts val="0"/>
              </a:spcBef>
              <a:spcAft>
                <a:spcPts val="0"/>
              </a:spcAft>
              <a:buSzPts val="1500"/>
              <a:buChar char="■"/>
            </a:pPr>
            <a:r>
              <a:rPr lang="nl" sz="1500"/>
              <a:t>hoe de rechtstreeks toegankelijke ondersteuning zal tegemoet komen aan de vragen en de noden van de persoon met een (vermoeden van) handicap</a:t>
            </a:r>
            <a:endParaRPr sz="1500"/>
          </a:p>
          <a:p>
            <a:pPr indent="-323850" lvl="2" marL="1371600" rtl="0" algn="l">
              <a:spcBef>
                <a:spcPts val="0"/>
              </a:spcBef>
              <a:spcAft>
                <a:spcPts val="0"/>
              </a:spcAft>
              <a:buSzPts val="1500"/>
              <a:buChar char="■"/>
            </a:pPr>
            <a:r>
              <a:rPr lang="nl" sz="1500"/>
              <a:t>hoe de rechtstreeks toegankelijke ondersteuning wordt afgestemd en gecoördineerd met andere (niet-VAPH)-ondersteuning</a:t>
            </a:r>
            <a:endParaRPr sz="1500"/>
          </a:p>
          <a:p>
            <a:pPr indent="-323850" lvl="2" marL="1371600" rtl="0" algn="l">
              <a:spcBef>
                <a:spcPts val="0"/>
              </a:spcBef>
              <a:spcAft>
                <a:spcPts val="0"/>
              </a:spcAft>
              <a:buSzPts val="1500"/>
              <a:buChar char="■"/>
            </a:pPr>
            <a:r>
              <a:rPr lang="nl" sz="1500"/>
              <a:t>hoe de nodige continuïteit van zorg wordt gerealiseerd, zowel bij de start als na afloop van de rechtstreeks toegankelijke hulp</a:t>
            </a:r>
            <a:endParaRPr sz="15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64" name="Google Shape;164;p25"/>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WAT?</a:t>
            </a:r>
            <a:endParaRPr>
              <a:solidFill>
                <a:schemeClr val="accent1"/>
              </a:solidFill>
            </a:endParaRPr>
          </a:p>
        </p:txBody>
      </p:sp>
      <p:sp>
        <p:nvSpPr>
          <p:cNvPr id="170" name="Google Shape;170;p26"/>
          <p:cNvSpPr txBox="1"/>
          <p:nvPr>
            <p:ph idx="1" type="body"/>
          </p:nvPr>
        </p:nvSpPr>
        <p:spPr>
          <a:xfrm>
            <a:off x="311700" y="1152475"/>
            <a:ext cx="8953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Maximaal 8 punten RTH per gebruiker per jaar (tot 12 punten pilootfase)</a:t>
            </a:r>
            <a:endParaRPr/>
          </a:p>
          <a:p>
            <a:pPr indent="-330200" lvl="1" marL="914400" rtl="0" algn="l">
              <a:spcBef>
                <a:spcPts val="0"/>
              </a:spcBef>
              <a:spcAft>
                <a:spcPts val="0"/>
              </a:spcAft>
              <a:buSzPts val="1600"/>
              <a:buChar char="●"/>
            </a:pPr>
            <a:r>
              <a:rPr lang="nl" sz="1600"/>
              <a:t>maximaal 7 punten RTH indien RTH-aanbieder structureel een beroep doet op een vrijwilliger</a:t>
            </a:r>
            <a:endParaRPr sz="1600"/>
          </a:p>
          <a:p>
            <a:pPr indent="-342900" lvl="0" marL="457200" rtl="0" algn="l">
              <a:spcBef>
                <a:spcPts val="0"/>
              </a:spcBef>
              <a:spcAft>
                <a:spcPts val="0"/>
              </a:spcAft>
              <a:buSzPts val="1800"/>
              <a:buChar char="●"/>
            </a:pPr>
            <a:r>
              <a:rPr lang="nl"/>
              <a:t>Verschillende ondersteuning mag gecombineerd worden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graphicFrame>
        <p:nvGraphicFramePr>
          <p:cNvPr id="171" name="Google Shape;171;p26"/>
          <p:cNvGraphicFramePr/>
          <p:nvPr/>
        </p:nvGraphicFramePr>
        <p:xfrm>
          <a:off x="952500" y="2311450"/>
          <a:ext cx="3000000" cy="3000000"/>
        </p:xfrm>
        <a:graphic>
          <a:graphicData uri="http://schemas.openxmlformats.org/drawingml/2006/table">
            <a:tbl>
              <a:tblPr>
                <a:noFill/>
                <a:tableStyleId>{C6DE6AC1-7DEC-496D-B4ED-2E0851327858}</a:tableStyleId>
              </a:tblPr>
              <a:tblGrid>
                <a:gridCol w="2413000"/>
                <a:gridCol w="1906325"/>
                <a:gridCol w="2919675"/>
              </a:tblGrid>
              <a:tr h="381000">
                <a:tc>
                  <a:txBody>
                    <a:bodyPr/>
                    <a:lstStyle/>
                    <a:p>
                      <a:pPr indent="0" lvl="0" marL="0" rtl="0" algn="l">
                        <a:spcBef>
                          <a:spcPts val="0"/>
                        </a:spcBef>
                        <a:spcAft>
                          <a:spcPts val="0"/>
                        </a:spcAft>
                        <a:buNone/>
                      </a:pPr>
                      <a:r>
                        <a:rPr b="1" lang="nl">
                          <a:solidFill>
                            <a:srgbClr val="004B53"/>
                          </a:solidFill>
                          <a:latin typeface="Calibri"/>
                          <a:ea typeface="Calibri"/>
                          <a:cs typeface="Calibri"/>
                          <a:sym typeface="Calibri"/>
                        </a:rPr>
                        <a:t>Ondersteuning</a:t>
                      </a:r>
                      <a:endParaRPr b="1">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nl">
                          <a:solidFill>
                            <a:srgbClr val="004B53"/>
                          </a:solidFill>
                          <a:latin typeface="Calibri"/>
                          <a:ea typeface="Calibri"/>
                          <a:cs typeface="Calibri"/>
                          <a:sym typeface="Calibri"/>
                        </a:rPr>
                        <a:t>Puntenwaarde</a:t>
                      </a:r>
                      <a:endParaRPr b="1">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nl">
                          <a:solidFill>
                            <a:srgbClr val="004B53"/>
                          </a:solidFill>
                          <a:latin typeface="Calibri"/>
                          <a:ea typeface="Calibri"/>
                          <a:cs typeface="Calibri"/>
                          <a:sym typeface="Calibri"/>
                        </a:rPr>
                        <a:t>Aantal</a:t>
                      </a:r>
                      <a:endParaRPr b="1">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Ambulante begeleiding</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0,155</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51 ambulante begeleidingen</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Mobiele begeleiding</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0,220</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36 mobiele begeleidingen</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Begeleid werken</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0,220</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36 begeleidingen</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Groepsbegeleidingen</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0,087</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91 groepsbegeleidingen</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Dagopvang (per dag)</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0,087</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91 dagen</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Verblijf (per nacht)</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0,130</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61 nachten</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172" name="Google Shape;172;p26"/>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WAT?</a:t>
            </a:r>
            <a:endParaRPr>
              <a:solidFill>
                <a:schemeClr val="accent1"/>
              </a:solidFill>
            </a:endParaRPr>
          </a:p>
        </p:txBody>
      </p:sp>
      <p:sp>
        <p:nvSpPr>
          <p:cNvPr id="178" name="Google Shape;17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Gebruikersgebonden ‘open functie’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42900" lvl="0" marL="457200" rtl="0" algn="l">
              <a:spcBef>
                <a:spcPts val="1600"/>
              </a:spcBef>
              <a:spcAft>
                <a:spcPts val="0"/>
              </a:spcAft>
              <a:buClr>
                <a:schemeClr val="dk2"/>
              </a:buClr>
              <a:buSzPts val="1800"/>
              <a:buChar char="●"/>
            </a:pPr>
            <a:r>
              <a:rPr lang="nl"/>
              <a:t>Niet-gebruikersgebonden functie ‘outreach’</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79" name="Google Shape;179;p27"/>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graphicFrame>
        <p:nvGraphicFramePr>
          <p:cNvPr id="180" name="Google Shape;180;p27"/>
          <p:cNvGraphicFramePr/>
          <p:nvPr/>
        </p:nvGraphicFramePr>
        <p:xfrm>
          <a:off x="876075" y="1661531"/>
          <a:ext cx="3000000" cy="3000000"/>
        </p:xfrm>
        <a:graphic>
          <a:graphicData uri="http://schemas.openxmlformats.org/drawingml/2006/table">
            <a:tbl>
              <a:tblPr>
                <a:noFill/>
                <a:tableStyleId>{C6DE6AC1-7DEC-496D-B4ED-2E0851327858}</a:tableStyleId>
              </a:tblPr>
              <a:tblGrid>
                <a:gridCol w="2413000"/>
                <a:gridCol w="2196325"/>
                <a:gridCol w="2629675"/>
              </a:tblGrid>
              <a:tr h="381000">
                <a:tc>
                  <a:txBody>
                    <a:bodyPr/>
                    <a:lstStyle/>
                    <a:p>
                      <a:pPr indent="0" lvl="0" marL="0" rtl="0" algn="l">
                        <a:spcBef>
                          <a:spcPts val="0"/>
                        </a:spcBef>
                        <a:spcAft>
                          <a:spcPts val="0"/>
                        </a:spcAft>
                        <a:buNone/>
                      </a:pPr>
                      <a:r>
                        <a:rPr b="1" lang="nl">
                          <a:solidFill>
                            <a:srgbClr val="004B53"/>
                          </a:solidFill>
                          <a:latin typeface="Calibri"/>
                          <a:ea typeface="Calibri"/>
                          <a:cs typeface="Calibri"/>
                          <a:sym typeface="Calibri"/>
                        </a:rPr>
                        <a:t>Ondersteuning</a:t>
                      </a:r>
                      <a:endParaRPr b="1">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nl">
                          <a:solidFill>
                            <a:srgbClr val="004B53"/>
                          </a:solidFill>
                          <a:latin typeface="Calibri"/>
                          <a:ea typeface="Calibri"/>
                          <a:cs typeface="Calibri"/>
                          <a:sym typeface="Calibri"/>
                        </a:rPr>
                        <a:t>Puntenwaarde</a:t>
                      </a:r>
                      <a:endParaRPr b="1">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nl">
                          <a:solidFill>
                            <a:srgbClr val="004B53"/>
                          </a:solidFill>
                          <a:latin typeface="Calibri"/>
                          <a:ea typeface="Calibri"/>
                          <a:cs typeface="Calibri"/>
                          <a:sym typeface="Calibri"/>
                        </a:rPr>
                        <a:t>Aantal</a:t>
                      </a:r>
                      <a:endParaRPr b="1">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Open functie</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In overleg en gemotiveerd</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In overleg en gemotiveerd</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graphicFrame>
        <p:nvGraphicFramePr>
          <p:cNvPr id="181" name="Google Shape;181;p27"/>
          <p:cNvGraphicFramePr/>
          <p:nvPr/>
        </p:nvGraphicFramePr>
        <p:xfrm>
          <a:off x="876075" y="3209170"/>
          <a:ext cx="3000000" cy="3000000"/>
        </p:xfrm>
        <a:graphic>
          <a:graphicData uri="http://schemas.openxmlformats.org/drawingml/2006/table">
            <a:tbl>
              <a:tblPr>
                <a:noFill/>
                <a:tableStyleId>{C6DE6AC1-7DEC-496D-B4ED-2E0851327858}</a:tableStyleId>
              </a:tblPr>
              <a:tblGrid>
                <a:gridCol w="2413000"/>
                <a:gridCol w="2196325"/>
                <a:gridCol w="2629675"/>
              </a:tblGrid>
              <a:tr h="381000">
                <a:tc>
                  <a:txBody>
                    <a:bodyPr/>
                    <a:lstStyle/>
                    <a:p>
                      <a:pPr indent="0" lvl="0" marL="0" rtl="0" algn="l">
                        <a:spcBef>
                          <a:spcPts val="0"/>
                        </a:spcBef>
                        <a:spcAft>
                          <a:spcPts val="0"/>
                        </a:spcAft>
                        <a:buNone/>
                      </a:pPr>
                      <a:r>
                        <a:rPr b="1" lang="nl">
                          <a:solidFill>
                            <a:srgbClr val="004B53"/>
                          </a:solidFill>
                          <a:latin typeface="Calibri"/>
                          <a:ea typeface="Calibri"/>
                          <a:cs typeface="Calibri"/>
                          <a:sym typeface="Calibri"/>
                        </a:rPr>
                        <a:t>Ondersteuning</a:t>
                      </a:r>
                      <a:endParaRPr b="1">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nl">
                          <a:solidFill>
                            <a:srgbClr val="004B53"/>
                          </a:solidFill>
                          <a:latin typeface="Calibri"/>
                          <a:ea typeface="Calibri"/>
                          <a:cs typeface="Calibri"/>
                          <a:sym typeface="Calibri"/>
                        </a:rPr>
                        <a:t>Puntenwaarde</a:t>
                      </a:r>
                      <a:endParaRPr b="1">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nl">
                          <a:solidFill>
                            <a:srgbClr val="004B53"/>
                          </a:solidFill>
                          <a:latin typeface="Calibri"/>
                          <a:ea typeface="Calibri"/>
                          <a:cs typeface="Calibri"/>
                          <a:sym typeface="Calibri"/>
                        </a:rPr>
                        <a:t>Aantal</a:t>
                      </a:r>
                      <a:endParaRPr b="1">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Mobiele outreach</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0,220</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Niet van teller persoon met een handicap</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Ambulante outreach</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0,155</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nl">
                          <a:solidFill>
                            <a:srgbClr val="004B53"/>
                          </a:solidFill>
                          <a:latin typeface="Calibri"/>
                          <a:ea typeface="Calibri"/>
                          <a:cs typeface="Calibri"/>
                          <a:sym typeface="Calibri"/>
                        </a:rPr>
                        <a:t>Niet van teller persoon met een handicap</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ERKENNING</a:t>
            </a:r>
            <a:endParaRPr>
              <a:solidFill>
                <a:schemeClr val="accent1"/>
              </a:solidFill>
            </a:endParaRPr>
          </a:p>
        </p:txBody>
      </p:sp>
      <p:sp>
        <p:nvSpPr>
          <p:cNvPr id="187" name="Google Shape;18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E</a:t>
            </a:r>
            <a:r>
              <a:rPr lang="nl"/>
              <a:t>rkenning</a:t>
            </a:r>
            <a:endParaRPr/>
          </a:p>
          <a:p>
            <a:pPr indent="-330200" lvl="1" marL="914400" rtl="0" algn="l">
              <a:spcBef>
                <a:spcPts val="0"/>
              </a:spcBef>
              <a:spcAft>
                <a:spcPts val="0"/>
              </a:spcAft>
              <a:buSzPts val="1600"/>
              <a:buChar char="●"/>
            </a:pPr>
            <a:r>
              <a:rPr lang="nl" sz="1600"/>
              <a:t>p</a:t>
            </a:r>
            <a:r>
              <a:rPr lang="nl" sz="1600"/>
              <a:t>ersoneelspunten</a:t>
            </a:r>
            <a:endParaRPr sz="1600"/>
          </a:p>
          <a:p>
            <a:pPr indent="-330200" lvl="1" marL="914400" rtl="0" algn="l">
              <a:spcBef>
                <a:spcPts val="0"/>
              </a:spcBef>
              <a:spcAft>
                <a:spcPts val="0"/>
              </a:spcAft>
              <a:buSzPts val="1600"/>
              <a:buChar char="●"/>
            </a:pPr>
            <a:r>
              <a:rPr lang="nl" sz="1600"/>
              <a:t>forfaitaire werkingsmiddelen per punt</a:t>
            </a:r>
            <a:br>
              <a:rPr lang="nl" sz="1600"/>
            </a:br>
            <a:endParaRPr sz="1600"/>
          </a:p>
          <a:p>
            <a:pPr indent="-342900" lvl="0" marL="457200" rtl="0" algn="l">
              <a:spcBef>
                <a:spcPts val="0"/>
              </a:spcBef>
              <a:spcAft>
                <a:spcPts val="0"/>
              </a:spcAft>
              <a:buSzPts val="1800"/>
              <a:buChar char="●"/>
            </a:pPr>
            <a:r>
              <a:rPr lang="nl"/>
              <a:t>VAPH bepaalt niet hoe een RTH-aanbieder invulling moet geven aan de erkenning</a:t>
            </a:r>
            <a:endParaRPr/>
          </a:p>
          <a:p>
            <a:pPr indent="-330200" lvl="1" marL="914400" rtl="0" algn="l">
              <a:spcBef>
                <a:spcPts val="0"/>
              </a:spcBef>
              <a:spcAft>
                <a:spcPts val="0"/>
              </a:spcAft>
              <a:buSzPts val="1600"/>
              <a:buChar char="●"/>
            </a:pPr>
            <a:r>
              <a:rPr lang="nl" sz="1600"/>
              <a:t>uitzondering</a:t>
            </a:r>
            <a:endParaRPr sz="1600"/>
          </a:p>
          <a:p>
            <a:pPr indent="-317500" lvl="2" marL="1371600" rtl="0" algn="l">
              <a:spcBef>
                <a:spcPts val="0"/>
              </a:spcBef>
              <a:spcAft>
                <a:spcPts val="0"/>
              </a:spcAft>
              <a:buSzPts val="1400"/>
              <a:buChar char="●"/>
            </a:pPr>
            <a:r>
              <a:rPr lang="nl" sz="1400"/>
              <a:t>GIO (aparte erkenning)</a:t>
            </a:r>
            <a:endParaRPr sz="1400"/>
          </a:p>
          <a:p>
            <a:pPr indent="-317500" lvl="2" marL="1371600" rtl="0" algn="l">
              <a:spcBef>
                <a:spcPts val="0"/>
              </a:spcBef>
              <a:spcAft>
                <a:spcPts val="0"/>
              </a:spcAft>
              <a:buSzPts val="1400"/>
              <a:buChar char="●"/>
            </a:pPr>
            <a:r>
              <a:rPr lang="nl" sz="1400"/>
              <a:t>kortverblijf (specifiek doel)</a:t>
            </a:r>
            <a:br>
              <a:rPr lang="nl" sz="1400"/>
            </a:br>
            <a:endParaRPr sz="1200"/>
          </a:p>
          <a:p>
            <a:pPr indent="-342900" lvl="0" marL="457200" rtl="0" algn="l">
              <a:spcBef>
                <a:spcPts val="0"/>
              </a:spcBef>
              <a:spcAft>
                <a:spcPts val="0"/>
              </a:spcAft>
              <a:buSzPts val="1800"/>
              <a:buChar char="●"/>
            </a:pPr>
            <a:r>
              <a:rPr lang="nl"/>
              <a:t>Erkenning pilootfase; inhoudelijk opvolgtraject en evaluatie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88" name="Google Shape;188;p28"/>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WELKOM - VERLOOP VAN HET WEBINAR</a:t>
            </a:r>
            <a:endParaRPr/>
          </a:p>
        </p:txBody>
      </p:sp>
      <p:sp>
        <p:nvSpPr>
          <p:cNvPr id="66" name="Google Shape;66;p11"/>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pic>
        <p:nvPicPr>
          <p:cNvPr id="67" name="Google Shape;67;p11"/>
          <p:cNvPicPr preferRelativeResize="0"/>
          <p:nvPr/>
        </p:nvPicPr>
        <p:blipFill>
          <a:blip r:embed="rId3">
            <a:alphaModFix/>
          </a:blip>
          <a:stretch>
            <a:fillRect/>
          </a:stretch>
        </p:blipFill>
        <p:spPr>
          <a:xfrm>
            <a:off x="2197750" y="1083650"/>
            <a:ext cx="4748500" cy="3769875"/>
          </a:xfrm>
          <a:prstGeom prst="rect">
            <a:avLst/>
          </a:prstGeom>
          <a:noFill/>
          <a:ln>
            <a:noFill/>
          </a:ln>
        </p:spPr>
      </p:pic>
      <p:pic>
        <p:nvPicPr>
          <p:cNvPr id="68" name="Google Shape;68;p11"/>
          <p:cNvPicPr preferRelativeResize="0"/>
          <p:nvPr/>
        </p:nvPicPr>
        <p:blipFill>
          <a:blip r:embed="rId4">
            <a:alphaModFix/>
          </a:blip>
          <a:stretch>
            <a:fillRect/>
          </a:stretch>
        </p:blipFill>
        <p:spPr>
          <a:xfrm>
            <a:off x="2884400" y="3396550"/>
            <a:ext cx="905825" cy="458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4825925" y="2049150"/>
            <a:ext cx="4045200" cy="10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nl"/>
              <a:t>REGISTRATIE EN SUBSIDIËRING</a:t>
            </a:r>
            <a:endParaRPr/>
          </a:p>
        </p:txBody>
      </p:sp>
      <p:sp>
        <p:nvSpPr>
          <p:cNvPr id="194" name="Google Shape;194;p29"/>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REGISTRATIE &amp; SUBSIDIËRING</a:t>
            </a:r>
            <a:endParaRPr>
              <a:solidFill>
                <a:schemeClr val="accent1"/>
              </a:solidFill>
            </a:endParaRPr>
          </a:p>
        </p:txBody>
      </p:sp>
      <p:sp>
        <p:nvSpPr>
          <p:cNvPr id="200" name="Google Shape;200;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280"/>
              </a:spcBef>
              <a:spcAft>
                <a:spcPts val="0"/>
              </a:spcAft>
              <a:buClr>
                <a:schemeClr val="dk1"/>
              </a:buClr>
              <a:buSzPts val="1100"/>
              <a:buFont typeface="Arial"/>
              <a:buNone/>
            </a:pPr>
            <a:r>
              <a:rPr b="1" lang="nl"/>
              <a:t>SUBSIDIE-EENHEID (SE)</a:t>
            </a:r>
            <a:endParaRPr b="1"/>
          </a:p>
          <a:p>
            <a:pPr indent="0" lvl="0" marL="0" rtl="0" algn="l">
              <a:lnSpc>
                <a:spcPct val="100000"/>
              </a:lnSpc>
              <a:spcBef>
                <a:spcPts val="280"/>
              </a:spcBef>
              <a:spcAft>
                <a:spcPts val="0"/>
              </a:spcAft>
              <a:buClr>
                <a:schemeClr val="dk1"/>
              </a:buClr>
              <a:buSzPts val="1100"/>
              <a:buFont typeface="Arial"/>
              <a:buNone/>
            </a:pPr>
            <a:r>
              <a:t/>
            </a:r>
            <a:endParaRPr b="1"/>
          </a:p>
          <a:p>
            <a:pPr indent="-342900" lvl="0" marL="457200" rtl="0" algn="l">
              <a:lnSpc>
                <a:spcPct val="100000"/>
              </a:lnSpc>
              <a:spcBef>
                <a:spcPts val="280"/>
              </a:spcBef>
              <a:spcAft>
                <a:spcPts val="0"/>
              </a:spcAft>
              <a:buSzPts val="1800"/>
              <a:buChar char="●"/>
            </a:pPr>
            <a:r>
              <a:rPr lang="nl"/>
              <a:t>Bestaande SE: pilootproject RTH onder bestaand nummer</a:t>
            </a:r>
            <a:endParaRPr/>
          </a:p>
          <a:p>
            <a:pPr indent="-342900" lvl="0" marL="457200" rtl="0" algn="l">
              <a:lnSpc>
                <a:spcPct val="100000"/>
              </a:lnSpc>
              <a:spcBef>
                <a:spcPts val="0"/>
              </a:spcBef>
              <a:spcAft>
                <a:spcPts val="0"/>
              </a:spcAft>
              <a:buSzPts val="1800"/>
              <a:buChar char="●"/>
            </a:pPr>
            <a:r>
              <a:rPr lang="nl"/>
              <a:t>Nieuw bij het VAPH: SE-nummer wordt toegekend</a:t>
            </a:r>
            <a:endParaRPr/>
          </a:p>
          <a:p>
            <a:pPr indent="-342900" lvl="0" marL="457200" rtl="0" algn="l">
              <a:lnSpc>
                <a:spcPct val="100000"/>
              </a:lnSpc>
              <a:spcBef>
                <a:spcPts val="0"/>
              </a:spcBef>
              <a:spcAft>
                <a:spcPts val="0"/>
              </a:spcAft>
              <a:buSzPts val="1800"/>
              <a:buChar char="●"/>
            </a:pPr>
            <a:r>
              <a:rPr lang="nl"/>
              <a:t>Voorzieningen die behoren tot dezelfde inrichtende macht, kunnen zich groeperen in een SE</a:t>
            </a:r>
            <a:endParaRPr/>
          </a:p>
          <a:p>
            <a:pPr indent="-342900" lvl="0" marL="457200" rtl="0" algn="l">
              <a:lnSpc>
                <a:spcPct val="100000"/>
              </a:lnSpc>
              <a:spcBef>
                <a:spcPts val="0"/>
              </a:spcBef>
              <a:spcAft>
                <a:spcPts val="0"/>
              </a:spcAft>
              <a:buSzPts val="1800"/>
              <a:buChar char="●"/>
            </a:pPr>
            <a:r>
              <a:rPr lang="nl"/>
              <a:t>Een SE kan samengesteld zijn uit: </a:t>
            </a:r>
            <a:endParaRPr/>
          </a:p>
          <a:p>
            <a:pPr indent="0" lvl="0" marL="0" rtl="0" algn="l">
              <a:lnSpc>
                <a:spcPct val="100000"/>
              </a:lnSpc>
              <a:spcBef>
                <a:spcPts val="280"/>
              </a:spcBef>
              <a:spcAft>
                <a:spcPts val="0"/>
              </a:spcAft>
              <a:buClr>
                <a:schemeClr val="dk1"/>
              </a:buClr>
              <a:buSzPts val="1100"/>
              <a:buFont typeface="Arial"/>
              <a:buNone/>
            </a:pPr>
            <a:r>
              <a:t/>
            </a:r>
            <a:endParaRPr/>
          </a:p>
          <a:p>
            <a:pPr indent="0" lvl="0" marL="0" rtl="0" algn="l">
              <a:lnSpc>
                <a:spcPct val="100000"/>
              </a:lnSpc>
              <a:spcBef>
                <a:spcPts val="280"/>
              </a:spcBef>
              <a:spcAft>
                <a:spcPts val="0"/>
              </a:spcAft>
              <a:buNone/>
            </a:pPr>
            <a:r>
              <a:t/>
            </a:r>
            <a:endParaRPr/>
          </a:p>
          <a:p>
            <a:pPr indent="-87312" lvl="2" marL="1077912" rtl="0" algn="l">
              <a:lnSpc>
                <a:spcPct val="100000"/>
              </a:lnSpc>
              <a:spcBef>
                <a:spcPts val="240"/>
              </a:spcBef>
              <a:spcAft>
                <a:spcPts val="0"/>
              </a:spcAft>
              <a:buClr>
                <a:schemeClr val="dk1"/>
              </a:buClr>
              <a:buSzPts val="1200"/>
              <a:buFont typeface="Arial"/>
              <a:buNone/>
            </a:pPr>
            <a:r>
              <a:t/>
            </a:r>
            <a:endParaRPr sz="1600"/>
          </a:p>
          <a:p>
            <a:pPr indent="0" lvl="0" marL="627062" rtl="0" algn="l">
              <a:lnSpc>
                <a:spcPct val="100000"/>
              </a:lnSpc>
              <a:spcBef>
                <a:spcPts val="280"/>
              </a:spcBef>
              <a:spcAft>
                <a:spcPts val="0"/>
              </a:spcAft>
              <a:buNone/>
            </a:pPr>
            <a:r>
              <a:t/>
            </a:r>
            <a:endParaRPr sz="1600"/>
          </a:p>
          <a:p>
            <a:pPr indent="0" lvl="0" marL="627062" rtl="0" algn="l">
              <a:lnSpc>
                <a:spcPct val="100000"/>
              </a:lnSpc>
              <a:spcBef>
                <a:spcPts val="280"/>
              </a:spcBef>
              <a:spcAft>
                <a:spcPts val="0"/>
              </a:spcAft>
              <a:buNone/>
            </a:pPr>
            <a:r>
              <a:t/>
            </a:r>
            <a:endParaRPr/>
          </a:p>
          <a:p>
            <a:pPr indent="0" lvl="0" marL="269875" rtl="0" algn="l">
              <a:lnSpc>
                <a:spcPct val="100000"/>
              </a:lnSpc>
              <a:spcBef>
                <a:spcPts val="280"/>
              </a:spcBef>
              <a:spcAft>
                <a:spcPts val="0"/>
              </a:spcAft>
              <a:buNone/>
            </a:pPr>
            <a:r>
              <a:t/>
            </a:r>
            <a:endParaRPr/>
          </a:p>
          <a:p>
            <a:pPr indent="0" lvl="0" marL="1077912" rtl="0" algn="l">
              <a:lnSpc>
                <a:spcPct val="100000"/>
              </a:lnSpc>
              <a:spcBef>
                <a:spcPts val="280"/>
              </a:spcBef>
              <a:spcAft>
                <a:spcPts val="0"/>
              </a:spcAft>
              <a:buNone/>
            </a:pPr>
            <a:r>
              <a:t/>
            </a:r>
            <a:endParaRPr sz="1400"/>
          </a:p>
          <a:p>
            <a:pPr indent="0" lvl="0" marL="45720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01" name="Google Shape;201;p30"/>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pic>
        <p:nvPicPr>
          <p:cNvPr id="202" name="Google Shape;202;p30"/>
          <p:cNvPicPr preferRelativeResize="0"/>
          <p:nvPr/>
        </p:nvPicPr>
        <p:blipFill>
          <a:blip r:embed="rId3">
            <a:alphaModFix/>
          </a:blip>
          <a:stretch>
            <a:fillRect/>
          </a:stretch>
        </p:blipFill>
        <p:spPr>
          <a:xfrm>
            <a:off x="2582763" y="3447938"/>
            <a:ext cx="3978476" cy="1219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SUBSIDIËRING</a:t>
            </a:r>
            <a:endParaRPr>
              <a:solidFill>
                <a:schemeClr val="accent1"/>
              </a:solidFill>
            </a:endParaRPr>
          </a:p>
        </p:txBody>
      </p:sp>
      <p:sp>
        <p:nvSpPr>
          <p:cNvPr id="208" name="Google Shape;208;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280"/>
              </a:spcBef>
              <a:spcAft>
                <a:spcPts val="0"/>
              </a:spcAft>
              <a:buClr>
                <a:schemeClr val="dk1"/>
              </a:buClr>
              <a:buSzPts val="1100"/>
              <a:buFont typeface="Arial"/>
              <a:buNone/>
            </a:pPr>
            <a:r>
              <a:rPr lang="nl"/>
              <a:t>Administratieve processen op niveau SE</a:t>
            </a:r>
            <a:endParaRPr/>
          </a:p>
          <a:p>
            <a:pPr indent="0" lvl="0" marL="0" rtl="0" algn="l">
              <a:lnSpc>
                <a:spcPct val="100000"/>
              </a:lnSpc>
              <a:spcBef>
                <a:spcPts val="280"/>
              </a:spcBef>
              <a:spcAft>
                <a:spcPts val="0"/>
              </a:spcAft>
              <a:buClr>
                <a:schemeClr val="dk1"/>
              </a:buClr>
              <a:buSzPts val="1100"/>
              <a:buFont typeface="Arial"/>
              <a:buNone/>
            </a:pPr>
            <a:r>
              <a:t/>
            </a:r>
            <a:endParaRPr/>
          </a:p>
          <a:p>
            <a:pPr indent="-342900" lvl="0" marL="457200" rtl="0" algn="l">
              <a:lnSpc>
                <a:spcPct val="100000"/>
              </a:lnSpc>
              <a:spcBef>
                <a:spcPts val="280"/>
              </a:spcBef>
              <a:spcAft>
                <a:spcPts val="0"/>
              </a:spcAft>
              <a:buSzPts val="1800"/>
              <a:buChar char="●"/>
            </a:pPr>
            <a:r>
              <a:rPr b="1" lang="nl"/>
              <a:t>Registratie geboden ondersteuning </a:t>
            </a:r>
            <a:r>
              <a:rPr lang="nl"/>
              <a:t>via de geïntegreerde registratietool (GIR)</a:t>
            </a:r>
            <a:br>
              <a:rPr lang="nl"/>
            </a:br>
            <a:endParaRPr/>
          </a:p>
          <a:p>
            <a:pPr indent="-342900" lvl="0" marL="457200" rtl="0" algn="l">
              <a:lnSpc>
                <a:spcPct val="100000"/>
              </a:lnSpc>
              <a:spcBef>
                <a:spcPts val="0"/>
              </a:spcBef>
              <a:spcAft>
                <a:spcPts val="0"/>
              </a:spcAft>
              <a:buSzPts val="1800"/>
              <a:buChar char="●"/>
            </a:pPr>
            <a:r>
              <a:rPr b="1" lang="nl"/>
              <a:t>Maandelijks voorschot</a:t>
            </a:r>
            <a:r>
              <a:rPr lang="nl"/>
              <a:t> via webapplicatie Isis</a:t>
            </a:r>
            <a:br>
              <a:rPr lang="nl"/>
            </a:br>
            <a:endParaRPr/>
          </a:p>
          <a:p>
            <a:pPr indent="-342900" lvl="0" marL="457200" rtl="0" algn="l">
              <a:lnSpc>
                <a:spcPct val="100000"/>
              </a:lnSpc>
              <a:spcBef>
                <a:spcPts val="0"/>
              </a:spcBef>
              <a:spcAft>
                <a:spcPts val="0"/>
              </a:spcAft>
              <a:buSzPts val="1800"/>
              <a:buChar char="●"/>
            </a:pPr>
            <a:r>
              <a:rPr b="1" lang="nl"/>
              <a:t>Jaarlijks afrekeningsdossier</a:t>
            </a:r>
            <a:r>
              <a:rPr lang="nl"/>
              <a:t> via webapplicatie Isis</a:t>
            </a:r>
            <a:endParaRPr/>
          </a:p>
          <a:p>
            <a:pPr indent="0" lvl="0" marL="269875" rtl="0" algn="l">
              <a:lnSpc>
                <a:spcPct val="100000"/>
              </a:lnSpc>
              <a:spcBef>
                <a:spcPts val="280"/>
              </a:spcBef>
              <a:spcAft>
                <a:spcPts val="0"/>
              </a:spcAft>
              <a:buNone/>
            </a:pPr>
            <a:r>
              <a:t/>
            </a:r>
            <a:endParaRPr/>
          </a:p>
          <a:p>
            <a:pPr indent="0" lvl="0" marL="1077912" rtl="0" algn="l">
              <a:lnSpc>
                <a:spcPct val="100000"/>
              </a:lnSpc>
              <a:spcBef>
                <a:spcPts val="280"/>
              </a:spcBef>
              <a:spcAft>
                <a:spcPts val="0"/>
              </a:spcAft>
              <a:buNone/>
            </a:pPr>
            <a:r>
              <a:t/>
            </a:r>
            <a:endParaRPr sz="1400"/>
          </a:p>
          <a:p>
            <a:pPr indent="0" lvl="0" marL="45720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09" name="Google Shape;209;p31"/>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REGISTRATIE ONDERSTEUNING</a:t>
            </a:r>
            <a:endParaRPr>
              <a:solidFill>
                <a:schemeClr val="accent1"/>
              </a:solidFill>
            </a:endParaRPr>
          </a:p>
        </p:txBody>
      </p:sp>
      <p:sp>
        <p:nvSpPr>
          <p:cNvPr id="215" name="Google Shape;215;p32"/>
          <p:cNvSpPr txBox="1"/>
          <p:nvPr>
            <p:ph idx="1" type="body"/>
          </p:nvPr>
        </p:nvSpPr>
        <p:spPr>
          <a:xfrm>
            <a:off x="311700" y="1152475"/>
            <a:ext cx="8520600" cy="1999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a:t>Webapplicatie geïntegreerde registratietool (GIR)</a:t>
            </a:r>
            <a:endParaRPr/>
          </a:p>
          <a:p>
            <a:pPr indent="-342900" lvl="0" marL="457200" rtl="0" algn="l">
              <a:lnSpc>
                <a:spcPct val="150000"/>
              </a:lnSpc>
              <a:spcBef>
                <a:spcPts val="0"/>
              </a:spcBef>
              <a:spcAft>
                <a:spcPts val="0"/>
              </a:spcAft>
              <a:buSzPts val="1800"/>
              <a:buChar char="●"/>
            </a:pPr>
            <a:r>
              <a:rPr lang="nl"/>
              <a:t>Dagregistraties van ondersteuningsfuncties</a:t>
            </a:r>
            <a:endParaRPr/>
          </a:p>
          <a:p>
            <a:pPr indent="-323850" lvl="1" marL="914400" rtl="0" algn="l">
              <a:lnSpc>
                <a:spcPct val="150000"/>
              </a:lnSpc>
              <a:spcBef>
                <a:spcPts val="0"/>
              </a:spcBef>
              <a:spcAft>
                <a:spcPts val="0"/>
              </a:spcAft>
              <a:buSzPts val="1500"/>
              <a:buChar char="●"/>
            </a:pPr>
            <a:r>
              <a:rPr lang="nl" sz="1600">
                <a:solidFill>
                  <a:srgbClr val="004D5C"/>
                </a:solidFill>
              </a:rPr>
              <a:t>begeleiding, dagopvang, verblijf, begeleid werken (persoonsgebonden)</a:t>
            </a:r>
            <a:endParaRPr sz="1600">
              <a:solidFill>
                <a:srgbClr val="004D5C"/>
              </a:solidFill>
            </a:endParaRPr>
          </a:p>
          <a:p>
            <a:pPr indent="-330200" lvl="1" marL="914400" rtl="0" algn="l">
              <a:lnSpc>
                <a:spcPct val="150000"/>
              </a:lnSpc>
              <a:spcBef>
                <a:spcPts val="0"/>
              </a:spcBef>
              <a:spcAft>
                <a:spcPts val="0"/>
              </a:spcAft>
              <a:buClr>
                <a:srgbClr val="004D5C"/>
              </a:buClr>
              <a:buSzPts val="1600"/>
              <a:buChar char="●"/>
            </a:pPr>
            <a:r>
              <a:rPr lang="nl" sz="1600">
                <a:solidFill>
                  <a:srgbClr val="004D5C"/>
                </a:solidFill>
              </a:rPr>
              <a:t>outreach (kennisoverdracht groep)</a:t>
            </a:r>
            <a:endParaRPr sz="1600">
              <a:solidFill>
                <a:srgbClr val="004D5C"/>
              </a:solidFill>
            </a:endParaRPr>
          </a:p>
          <a:p>
            <a:pPr indent="-330200" lvl="1" marL="914400" rtl="0" algn="l">
              <a:lnSpc>
                <a:spcPct val="150000"/>
              </a:lnSpc>
              <a:spcBef>
                <a:spcPts val="0"/>
              </a:spcBef>
              <a:spcAft>
                <a:spcPts val="0"/>
              </a:spcAft>
              <a:buClr>
                <a:srgbClr val="004D5C"/>
              </a:buClr>
              <a:buSzPts val="1600"/>
              <a:buChar char="●"/>
            </a:pPr>
            <a:r>
              <a:rPr lang="nl" sz="1600">
                <a:solidFill>
                  <a:srgbClr val="004D5C"/>
                </a:solidFill>
              </a:rPr>
              <a:t>specifiek pilootproject RTH: open functie</a:t>
            </a:r>
            <a:endParaRPr/>
          </a:p>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16" name="Google Shape;216;p32"/>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
        <p:nvSpPr>
          <p:cNvPr id="217" name="Google Shape;217;p32"/>
          <p:cNvSpPr txBox="1"/>
          <p:nvPr/>
        </p:nvSpPr>
        <p:spPr>
          <a:xfrm>
            <a:off x="877650" y="3439125"/>
            <a:ext cx="7388700" cy="13032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nl" sz="1600">
                <a:solidFill>
                  <a:schemeClr val="dk2"/>
                </a:solidFill>
                <a:latin typeface="Calibri"/>
                <a:ea typeface="Calibri"/>
                <a:cs typeface="Calibri"/>
                <a:sym typeface="Calibri"/>
              </a:rPr>
              <a:t>B</a:t>
            </a:r>
            <a:r>
              <a:rPr lang="nl" sz="1600">
                <a:solidFill>
                  <a:schemeClr val="dk2"/>
                </a:solidFill>
                <a:latin typeface="Calibri"/>
                <a:ea typeface="Calibri"/>
                <a:cs typeface="Calibri"/>
                <a:sym typeface="Calibri"/>
              </a:rPr>
              <a:t>innen de 4 weken moet ondersteuning geregistreerd zijn</a:t>
            </a:r>
            <a:endParaRPr sz="1600">
              <a:solidFill>
                <a:schemeClr val="dk2"/>
              </a:solidFill>
              <a:latin typeface="Calibri"/>
              <a:ea typeface="Calibri"/>
              <a:cs typeface="Calibri"/>
              <a:sym typeface="Calibri"/>
            </a:endParaRPr>
          </a:p>
          <a:p>
            <a:pPr indent="-317500" lvl="0" marL="457200" rtl="0" algn="l">
              <a:lnSpc>
                <a:spcPct val="100000"/>
              </a:lnSpc>
              <a:spcBef>
                <a:spcPts val="1600"/>
              </a:spcBef>
              <a:spcAft>
                <a:spcPts val="0"/>
              </a:spcAft>
              <a:buClr>
                <a:schemeClr val="dk2"/>
              </a:buClr>
              <a:buSzPts val="1400"/>
              <a:buFont typeface="Calibri"/>
              <a:buChar char="●"/>
            </a:pPr>
            <a:r>
              <a:rPr lang="nl">
                <a:solidFill>
                  <a:schemeClr val="dk2"/>
                </a:solidFill>
                <a:latin typeface="Calibri"/>
                <a:ea typeface="Calibri"/>
                <a:cs typeface="Calibri"/>
                <a:sym typeface="Calibri"/>
              </a:rPr>
              <a:t>uitzondering outreach tegen einde van het jaar</a:t>
            </a:r>
            <a:endParaRPr>
              <a:solidFill>
                <a:schemeClr val="dk2"/>
              </a:solidFill>
              <a:latin typeface="Calibri"/>
              <a:ea typeface="Calibri"/>
              <a:cs typeface="Calibri"/>
              <a:sym typeface="Calibri"/>
            </a:endParaRPr>
          </a:p>
          <a:p>
            <a:pPr indent="0" lvl="0" marL="0" rtl="0" algn="l">
              <a:lnSpc>
                <a:spcPct val="100000"/>
              </a:lnSpc>
              <a:spcBef>
                <a:spcPts val="1600"/>
              </a:spcBef>
              <a:spcAft>
                <a:spcPts val="1600"/>
              </a:spcAft>
              <a:buClr>
                <a:schemeClr val="dk1"/>
              </a:buClr>
              <a:buSzPts val="1100"/>
              <a:buFont typeface="Arial"/>
              <a:buNone/>
            </a:pPr>
            <a:r>
              <a:rPr lang="nl" sz="1600">
                <a:solidFill>
                  <a:schemeClr val="dk2"/>
                </a:solidFill>
                <a:latin typeface="Calibri"/>
                <a:ea typeface="Calibri"/>
                <a:cs typeface="Calibri"/>
                <a:sym typeface="Calibri"/>
              </a:rPr>
              <a:t>Registratie kan rechtstreeks in applicatie of via een automatiseerder</a:t>
            </a:r>
            <a:endParaRPr sz="12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REGISTRATIE ONDERSTEUNING</a:t>
            </a:r>
            <a:endParaRPr>
              <a:solidFill>
                <a:schemeClr val="accent1"/>
              </a:solidFill>
            </a:endParaRPr>
          </a:p>
        </p:txBody>
      </p:sp>
      <p:sp>
        <p:nvSpPr>
          <p:cNvPr id="223" name="Google Shape;223;p33"/>
          <p:cNvSpPr txBox="1"/>
          <p:nvPr>
            <p:ph idx="1" type="body"/>
          </p:nvPr>
        </p:nvSpPr>
        <p:spPr>
          <a:xfrm>
            <a:off x="311700" y="952450"/>
            <a:ext cx="8520600" cy="39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accent2"/>
                </a:solidFill>
              </a:rPr>
              <a:t>Opgelet: aanduiden dat het om ondersteuning binnen pilootproject gaat!</a:t>
            </a:r>
            <a:endParaRPr b="1">
              <a:solidFill>
                <a:schemeClr val="accent2"/>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24" name="Google Shape;224;p33"/>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pic>
        <p:nvPicPr>
          <p:cNvPr id="225" name="Google Shape;225;p33"/>
          <p:cNvPicPr preferRelativeResize="0"/>
          <p:nvPr/>
        </p:nvPicPr>
        <p:blipFill>
          <a:blip r:embed="rId3">
            <a:alphaModFix/>
          </a:blip>
          <a:stretch>
            <a:fillRect/>
          </a:stretch>
        </p:blipFill>
        <p:spPr>
          <a:xfrm>
            <a:off x="1678650" y="1428850"/>
            <a:ext cx="5000625" cy="3429000"/>
          </a:xfrm>
          <a:prstGeom prst="rect">
            <a:avLst/>
          </a:prstGeom>
          <a:noFill/>
          <a:ln>
            <a:noFill/>
          </a:ln>
        </p:spPr>
      </p:pic>
      <p:sp>
        <p:nvSpPr>
          <p:cNvPr id="226" name="Google Shape;226;p33"/>
          <p:cNvSpPr/>
          <p:nvPr/>
        </p:nvSpPr>
        <p:spPr>
          <a:xfrm>
            <a:off x="829350" y="3937775"/>
            <a:ext cx="849300" cy="91500"/>
          </a:xfrm>
          <a:prstGeom prs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3"/>
          <p:cNvSpPr txBox="1"/>
          <p:nvPr/>
        </p:nvSpPr>
        <p:spPr>
          <a:xfrm>
            <a:off x="6476342" y="2716725"/>
            <a:ext cx="30984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004B53"/>
              </a:buClr>
              <a:buSzPts val="1400"/>
              <a:buFont typeface="Calibri"/>
              <a:buChar char="●"/>
            </a:pPr>
            <a:r>
              <a:rPr b="1" lang="nl">
                <a:solidFill>
                  <a:srgbClr val="004B53"/>
                </a:solidFill>
                <a:latin typeface="Calibri"/>
                <a:ea typeface="Calibri"/>
                <a:cs typeface="Calibri"/>
                <a:sym typeface="Calibri"/>
              </a:rPr>
              <a:t>Belangrijk voor cliënt (&gt; 12 punten)</a:t>
            </a:r>
            <a:endParaRPr b="1">
              <a:solidFill>
                <a:srgbClr val="004B53"/>
              </a:solidFill>
              <a:latin typeface="Calibri"/>
              <a:ea typeface="Calibri"/>
              <a:cs typeface="Calibri"/>
              <a:sym typeface="Calibri"/>
            </a:endParaRPr>
          </a:p>
          <a:p>
            <a:pPr indent="-317500" lvl="0" marL="457200" rtl="0" algn="l">
              <a:spcBef>
                <a:spcPts val="0"/>
              </a:spcBef>
              <a:spcAft>
                <a:spcPts val="0"/>
              </a:spcAft>
              <a:buClr>
                <a:srgbClr val="004B53"/>
              </a:buClr>
              <a:buSzPts val="1400"/>
              <a:buFont typeface="Calibri"/>
              <a:buChar char="●"/>
            </a:pPr>
            <a:r>
              <a:rPr b="1" lang="nl">
                <a:solidFill>
                  <a:srgbClr val="004B53"/>
                </a:solidFill>
                <a:latin typeface="Calibri"/>
                <a:ea typeface="Calibri"/>
                <a:cs typeface="Calibri"/>
                <a:sym typeface="Calibri"/>
              </a:rPr>
              <a:t>Belangrijk voor evaluatie pilootproject</a:t>
            </a:r>
            <a:endParaRPr b="1">
              <a:solidFill>
                <a:srgbClr val="004B53"/>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hlink"/>
                </a:solidFill>
              </a:rPr>
              <a:t>RTH </a:t>
            </a:r>
            <a:r>
              <a:rPr lang="nl">
                <a:solidFill>
                  <a:schemeClr val="dk2"/>
                </a:solidFill>
              </a:rPr>
              <a:t>-</a:t>
            </a:r>
            <a:r>
              <a:rPr lang="nl">
                <a:solidFill>
                  <a:srgbClr val="32AEC7"/>
                </a:solidFill>
              </a:rPr>
              <a:t> </a:t>
            </a:r>
            <a:r>
              <a:rPr lang="nl">
                <a:solidFill>
                  <a:schemeClr val="accent1"/>
                </a:solidFill>
              </a:rPr>
              <a:t>REGISTRATIE ONDERSTEUNING</a:t>
            </a:r>
            <a:endParaRPr/>
          </a:p>
        </p:txBody>
      </p:sp>
      <p:sp>
        <p:nvSpPr>
          <p:cNvPr id="233" name="Google Shape;233;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t>Handleidingen en richtlijnen:</a:t>
            </a:r>
            <a:endParaRPr b="1"/>
          </a:p>
          <a:p>
            <a:pPr indent="0" lvl="0" marL="0" rtl="0" algn="l">
              <a:spcBef>
                <a:spcPts val="1600"/>
              </a:spcBef>
              <a:spcAft>
                <a:spcPts val="0"/>
              </a:spcAft>
              <a:buNone/>
            </a:pPr>
            <a:r>
              <a:rPr lang="nl"/>
              <a:t>https://www.vaph.be/documenten/handleiding-geintegreerde-registratietool-gir</a:t>
            </a:r>
            <a:endParaRPr/>
          </a:p>
          <a:p>
            <a:pPr indent="0" lvl="0" marL="0" rtl="0" algn="l">
              <a:spcBef>
                <a:spcPts val="1600"/>
              </a:spcBef>
              <a:spcAft>
                <a:spcPts val="0"/>
              </a:spcAft>
              <a:buNone/>
            </a:pPr>
            <a:r>
              <a:rPr b="1" lang="nl"/>
              <a:t>Helpdesk:</a:t>
            </a:r>
            <a:endParaRPr b="1"/>
          </a:p>
          <a:p>
            <a:pPr indent="0" lvl="0" marL="0" rtl="0" algn="l">
              <a:spcBef>
                <a:spcPts val="1600"/>
              </a:spcBef>
              <a:spcAft>
                <a:spcPts val="0"/>
              </a:spcAft>
              <a:buNone/>
            </a:pPr>
            <a:r>
              <a:rPr lang="nl"/>
              <a:t>clientregistratie@vaph.be of 02 249 33 66</a:t>
            </a:r>
            <a:endParaRPr/>
          </a:p>
          <a:p>
            <a:pPr indent="0" lvl="0" marL="0" rtl="0" algn="l">
              <a:spcBef>
                <a:spcPts val="1600"/>
              </a:spcBef>
              <a:spcAft>
                <a:spcPts val="0"/>
              </a:spcAft>
              <a:buNone/>
            </a:pPr>
            <a:r>
              <a:rPr b="1" lang="nl">
                <a:solidFill>
                  <a:schemeClr val="accent2"/>
                </a:solidFill>
              </a:rPr>
              <a:t>Opgelet niet algemeen nummer van het VAPH  → 1700!!!!</a:t>
            </a:r>
            <a:br>
              <a:rPr lang="nl"/>
            </a:br>
            <a:endParaRPr/>
          </a:p>
          <a:p>
            <a:pPr indent="0" lvl="0" marL="0" rtl="0" algn="l">
              <a:spcBef>
                <a:spcPts val="1600"/>
              </a:spcBef>
              <a:spcAft>
                <a:spcPts val="1600"/>
              </a:spcAft>
              <a:buNone/>
            </a:pPr>
            <a:r>
              <a:t/>
            </a:r>
            <a:endParaRPr/>
          </a:p>
        </p:txBody>
      </p:sp>
      <p:sp>
        <p:nvSpPr>
          <p:cNvPr id="234" name="Google Shape;234;p34"/>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SUBSIDIËRING EN VOORSCHOTTEN</a:t>
            </a:r>
            <a:endParaRPr>
              <a:solidFill>
                <a:schemeClr val="accent1"/>
              </a:solidFill>
            </a:endParaRPr>
          </a:p>
        </p:txBody>
      </p:sp>
      <p:sp>
        <p:nvSpPr>
          <p:cNvPr id="240" name="Google Shape;240;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t>Belangrijk: prestatiegerichte subsidiëring op basis van registraties per gebruiker en per ondersteuningsfunctie:</a:t>
            </a:r>
            <a:endParaRPr/>
          </a:p>
          <a:p>
            <a:pPr indent="-330200" lvl="0" marL="457200" rtl="0" algn="l">
              <a:spcBef>
                <a:spcPts val="1600"/>
              </a:spcBef>
              <a:spcAft>
                <a:spcPts val="0"/>
              </a:spcAft>
              <a:buSzPts val="1600"/>
              <a:buChar char="●"/>
            </a:pPr>
            <a:r>
              <a:rPr b="1" lang="nl" sz="1600"/>
              <a:t>0,22 </a:t>
            </a:r>
            <a:r>
              <a:rPr lang="nl" sz="1600"/>
              <a:t>personeelspunten per mobiele begeleiding en per mobiele outreach</a:t>
            </a:r>
            <a:endParaRPr sz="1600"/>
          </a:p>
          <a:p>
            <a:pPr indent="-330200" lvl="0" marL="457200" rtl="0" algn="l">
              <a:spcBef>
                <a:spcPts val="0"/>
              </a:spcBef>
              <a:spcAft>
                <a:spcPts val="0"/>
              </a:spcAft>
              <a:buSzPts val="1600"/>
              <a:buChar char="●"/>
            </a:pPr>
            <a:r>
              <a:rPr b="1" lang="nl" sz="1600"/>
              <a:t>0,155 </a:t>
            </a:r>
            <a:r>
              <a:rPr lang="nl" sz="1600"/>
              <a:t>personeelspunten per ambulante begeleiding en per ambulante outreach</a:t>
            </a:r>
            <a:endParaRPr sz="1600"/>
          </a:p>
          <a:p>
            <a:pPr indent="-330200" lvl="0" marL="457200" rtl="0" algn="l">
              <a:spcBef>
                <a:spcPts val="0"/>
              </a:spcBef>
              <a:spcAft>
                <a:spcPts val="0"/>
              </a:spcAft>
              <a:buSzPts val="1600"/>
              <a:buChar char="●"/>
            </a:pPr>
            <a:r>
              <a:rPr b="1" lang="nl" sz="1600"/>
              <a:t>0,087</a:t>
            </a:r>
            <a:r>
              <a:rPr lang="nl" sz="1600"/>
              <a:t> personeelspunten per dag dagopvang</a:t>
            </a:r>
            <a:endParaRPr sz="1600"/>
          </a:p>
          <a:p>
            <a:pPr indent="-330200" lvl="0" marL="457200" rtl="0" algn="l">
              <a:spcBef>
                <a:spcPts val="0"/>
              </a:spcBef>
              <a:spcAft>
                <a:spcPts val="0"/>
              </a:spcAft>
              <a:buSzPts val="1600"/>
              <a:buChar char="●"/>
            </a:pPr>
            <a:r>
              <a:rPr b="1" lang="nl" sz="1600"/>
              <a:t>0,13</a:t>
            </a:r>
            <a:r>
              <a:rPr lang="nl" sz="1600"/>
              <a:t> personeelspunten per nacht verblijf</a:t>
            </a:r>
            <a:endParaRPr sz="1600"/>
          </a:p>
          <a:p>
            <a:pPr indent="-330200" lvl="0" marL="457200" rtl="0" algn="l">
              <a:spcBef>
                <a:spcPts val="0"/>
              </a:spcBef>
              <a:spcAft>
                <a:spcPts val="0"/>
              </a:spcAft>
              <a:buSzPts val="1600"/>
              <a:buChar char="●"/>
            </a:pPr>
            <a:r>
              <a:rPr b="1" lang="nl" sz="1600"/>
              <a:t>0,087</a:t>
            </a:r>
            <a:r>
              <a:rPr lang="nl" sz="1600"/>
              <a:t> personeelspunten per groepsbegeleiding</a:t>
            </a:r>
            <a:endParaRPr sz="1600"/>
          </a:p>
          <a:p>
            <a:pPr indent="-330200" lvl="0" marL="457200" rtl="0" algn="l">
              <a:spcBef>
                <a:spcPts val="0"/>
              </a:spcBef>
              <a:spcAft>
                <a:spcPts val="0"/>
              </a:spcAft>
              <a:buSzPts val="1600"/>
              <a:buChar char="●"/>
            </a:pPr>
            <a:r>
              <a:rPr b="1" lang="nl" sz="1600"/>
              <a:t>0,13 </a:t>
            </a:r>
            <a:r>
              <a:rPr lang="nl" sz="1600"/>
              <a:t>personeelspunten per uur voor globale individuele ondersteuning (aparte erkenning)</a:t>
            </a:r>
            <a:endParaRPr sz="1600"/>
          </a:p>
          <a:p>
            <a:pPr indent="-330200" lvl="0" marL="457200" rtl="0" algn="l">
              <a:spcBef>
                <a:spcPts val="0"/>
              </a:spcBef>
              <a:spcAft>
                <a:spcPts val="0"/>
              </a:spcAft>
              <a:buSzPts val="1600"/>
              <a:buChar char="●"/>
            </a:pPr>
            <a:r>
              <a:rPr b="1" lang="nl" sz="1600"/>
              <a:t>X </a:t>
            </a:r>
            <a:r>
              <a:rPr lang="nl" sz="1600"/>
              <a:t>personeelspunten per registratie open functie</a:t>
            </a:r>
            <a:endParaRPr sz="16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41" name="Google Shape;241;p35"/>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SUBSIDIËRING EN VOORSCHOTTEN</a:t>
            </a:r>
            <a:endParaRPr>
              <a:solidFill>
                <a:schemeClr val="accent1"/>
              </a:solidFill>
            </a:endParaRPr>
          </a:p>
        </p:txBody>
      </p:sp>
      <p:sp>
        <p:nvSpPr>
          <p:cNvPr id="247" name="Google Shape;247;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Te presteren voor volledige subsidiëring van erkende punten: </a:t>
            </a:r>
            <a:endParaRPr/>
          </a:p>
          <a:p>
            <a:pPr indent="0" lvl="0" marL="457200" rtl="0" algn="l">
              <a:spcBef>
                <a:spcPts val="1600"/>
              </a:spcBef>
              <a:spcAft>
                <a:spcPts val="0"/>
              </a:spcAft>
              <a:buNone/>
            </a:pPr>
            <a:r>
              <a:rPr b="1" lang="nl"/>
              <a:t>92 % van de personeelspunten en maximaal 20 punten minder dan de erkenning </a:t>
            </a:r>
            <a:r>
              <a:rPr lang="nl"/>
              <a:t>(GIO apart)</a:t>
            </a:r>
            <a:endParaRPr/>
          </a:p>
          <a:p>
            <a:pPr indent="0" lvl="0" marL="457200" rtl="0" algn="l">
              <a:spcBef>
                <a:spcPts val="1600"/>
              </a:spcBef>
              <a:spcAft>
                <a:spcPts val="0"/>
              </a:spcAft>
              <a:buNone/>
            </a:pPr>
            <a:r>
              <a:rPr i="1" lang="nl"/>
              <a:t>Voorbeeld:</a:t>
            </a:r>
            <a:endParaRPr i="1"/>
          </a:p>
          <a:p>
            <a:pPr indent="-342900" lvl="0" marL="914400" rtl="0" algn="l">
              <a:spcBef>
                <a:spcPts val="1600"/>
              </a:spcBef>
              <a:spcAft>
                <a:spcPts val="0"/>
              </a:spcAft>
              <a:buSzPts val="1800"/>
              <a:buChar char="●"/>
            </a:pPr>
            <a:r>
              <a:rPr i="1" lang="nl"/>
              <a:t>Erkenning </a:t>
            </a:r>
            <a:r>
              <a:rPr b="1" i="1" lang="nl"/>
              <a:t>100</a:t>
            </a:r>
            <a:r>
              <a:rPr i="1" lang="nl"/>
              <a:t> punten</a:t>
            </a:r>
            <a:endParaRPr i="1"/>
          </a:p>
          <a:p>
            <a:pPr indent="-342900" lvl="0" marL="1371600" rtl="0" algn="l">
              <a:spcBef>
                <a:spcPts val="0"/>
              </a:spcBef>
              <a:spcAft>
                <a:spcPts val="0"/>
              </a:spcAft>
              <a:buSzPts val="1800"/>
              <a:buChar char="●"/>
            </a:pPr>
            <a:r>
              <a:rPr i="1" lang="nl"/>
              <a:t>geregistreerde prestaties: </a:t>
            </a:r>
            <a:r>
              <a:rPr b="1" i="1" lang="nl"/>
              <a:t>95</a:t>
            </a:r>
            <a:r>
              <a:rPr i="1" lang="nl"/>
              <a:t> punten → subsidiëring 100 punten</a:t>
            </a:r>
            <a:endParaRPr i="1"/>
          </a:p>
          <a:p>
            <a:pPr indent="0" lvl="0" marL="1371600" rtl="0" algn="l">
              <a:spcBef>
                <a:spcPts val="1600"/>
              </a:spcBef>
              <a:spcAft>
                <a:spcPts val="0"/>
              </a:spcAft>
              <a:buNone/>
            </a:pPr>
            <a:r>
              <a:rPr i="1" lang="nl"/>
              <a:t>&gt; 92 % gepresteerd en minder dan 20 punten afwijking</a:t>
            </a:r>
            <a:endParaRPr i="1"/>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48" name="Google Shape;248;p36"/>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SUBSIDIËRING EN VOORSCHOTTEN</a:t>
            </a:r>
            <a:endParaRPr>
              <a:solidFill>
                <a:schemeClr val="accent1"/>
              </a:solidFill>
            </a:endParaRPr>
          </a:p>
        </p:txBody>
      </p:sp>
      <p:sp>
        <p:nvSpPr>
          <p:cNvPr id="254" name="Google Shape;254;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accent2"/>
                </a:solidFill>
              </a:rPr>
              <a:t>Organisaties onder een ander PC dan 319</a:t>
            </a:r>
            <a:endParaRPr b="1">
              <a:solidFill>
                <a:schemeClr val="accent2"/>
              </a:solidFill>
            </a:endParaRPr>
          </a:p>
          <a:p>
            <a:pPr indent="-342900" lvl="1" marL="914400" rtl="0" algn="l">
              <a:lnSpc>
                <a:spcPct val="150000"/>
              </a:lnSpc>
              <a:spcBef>
                <a:spcPts val="1600"/>
              </a:spcBef>
              <a:spcAft>
                <a:spcPts val="0"/>
              </a:spcAft>
              <a:buSzPts val="1800"/>
              <a:buChar char="●"/>
            </a:pPr>
            <a:r>
              <a:rPr lang="nl" sz="1800"/>
              <a:t>Ontvangen een forfaitaire subsidie per punt</a:t>
            </a:r>
            <a:endParaRPr sz="1800"/>
          </a:p>
          <a:p>
            <a:pPr indent="-342900" lvl="1" marL="914400" rtl="0" algn="l">
              <a:lnSpc>
                <a:spcPct val="150000"/>
              </a:lnSpc>
              <a:spcBef>
                <a:spcPts val="0"/>
              </a:spcBef>
              <a:spcAft>
                <a:spcPts val="0"/>
              </a:spcAft>
              <a:buSzPts val="1800"/>
              <a:buChar char="●"/>
            </a:pPr>
            <a:r>
              <a:rPr lang="nl" sz="1800"/>
              <a:t>1.027,74 euro per punt (= personeelskosten en werkingskosten)</a:t>
            </a:r>
            <a:endParaRPr sz="1800"/>
          </a:p>
          <a:p>
            <a:pPr indent="-342900" lvl="1" marL="914400" rtl="0" algn="l">
              <a:lnSpc>
                <a:spcPct val="150000"/>
              </a:lnSpc>
              <a:spcBef>
                <a:spcPts val="0"/>
              </a:spcBef>
              <a:spcAft>
                <a:spcPts val="0"/>
              </a:spcAft>
              <a:buSzPts val="1800"/>
              <a:buChar char="●"/>
            </a:pPr>
            <a:r>
              <a:rPr lang="nl" sz="1800"/>
              <a:t>Maandelijks voorschot: 8 % van de punten X 1.027,74 euro</a:t>
            </a:r>
            <a:endParaRPr sz="1800"/>
          </a:p>
          <a:p>
            <a:pPr indent="-342900" lvl="1" marL="914400" rtl="0" algn="l">
              <a:lnSpc>
                <a:spcPct val="150000"/>
              </a:lnSpc>
              <a:spcBef>
                <a:spcPts val="0"/>
              </a:spcBef>
              <a:spcAft>
                <a:spcPts val="0"/>
              </a:spcAft>
              <a:buSzPts val="1800"/>
              <a:buChar char="●"/>
            </a:pPr>
            <a:r>
              <a:rPr lang="nl" sz="1800"/>
              <a:t>Jaarlijkse afrekening: </a:t>
            </a:r>
            <a:endParaRPr sz="1800"/>
          </a:p>
          <a:p>
            <a:pPr indent="-330200" lvl="2" marL="1371600" rtl="0" algn="l">
              <a:lnSpc>
                <a:spcPct val="150000"/>
              </a:lnSpc>
              <a:spcBef>
                <a:spcPts val="0"/>
              </a:spcBef>
              <a:spcAft>
                <a:spcPts val="0"/>
              </a:spcAft>
              <a:buSzPts val="1600"/>
              <a:buChar char="●"/>
            </a:pPr>
            <a:r>
              <a:rPr lang="nl" sz="1600"/>
              <a:t>bewijs via sjabloon gemaakte loonkosten</a:t>
            </a:r>
            <a:endParaRPr sz="1600"/>
          </a:p>
          <a:p>
            <a:pPr indent="-330200" lvl="2" marL="1371600" rtl="0" algn="l">
              <a:lnSpc>
                <a:spcPct val="150000"/>
              </a:lnSpc>
              <a:spcBef>
                <a:spcPts val="0"/>
              </a:spcBef>
              <a:spcAft>
                <a:spcPts val="0"/>
              </a:spcAft>
              <a:buSzPts val="1600"/>
              <a:buChar char="●"/>
            </a:pPr>
            <a:r>
              <a:rPr lang="nl" sz="1600"/>
              <a:t>saldoberekening met uitbetaalde voorschotten</a:t>
            </a:r>
            <a:endParaRPr sz="1600"/>
          </a:p>
          <a:p>
            <a:pPr indent="0" lvl="0" marL="457200" rtl="0" algn="l">
              <a:spcBef>
                <a:spcPts val="1600"/>
              </a:spcBef>
              <a:spcAft>
                <a:spcPts val="1600"/>
              </a:spcAft>
              <a:buNone/>
            </a:pPr>
            <a:r>
              <a:t/>
            </a:r>
            <a:endParaRPr/>
          </a:p>
        </p:txBody>
      </p:sp>
      <p:sp>
        <p:nvSpPr>
          <p:cNvPr id="255" name="Google Shape;255;p37"/>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SUBSIDIËRING EN VOORSCHOTTEN</a:t>
            </a:r>
            <a:endParaRPr>
              <a:solidFill>
                <a:schemeClr val="accent1"/>
              </a:solidFill>
            </a:endParaRPr>
          </a:p>
        </p:txBody>
      </p:sp>
      <p:sp>
        <p:nvSpPr>
          <p:cNvPr id="261" name="Google Shape;261;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accent2"/>
                </a:solidFill>
              </a:rPr>
              <a:t>Organisaties onder een ander PC dan 319</a:t>
            </a:r>
            <a:endParaRPr b="1" sz="1600">
              <a:solidFill>
                <a:schemeClr val="accent2"/>
              </a:solidFill>
            </a:endParaRPr>
          </a:p>
          <a:p>
            <a:pPr indent="0" lvl="0" marL="0" rtl="0" algn="l">
              <a:spcBef>
                <a:spcPts val="1600"/>
              </a:spcBef>
              <a:spcAft>
                <a:spcPts val="0"/>
              </a:spcAft>
              <a:buNone/>
            </a:pPr>
            <a:r>
              <a:rPr i="1" lang="nl" sz="1600"/>
              <a:t>Voorbeeld</a:t>
            </a:r>
            <a:endParaRPr i="1" sz="1600"/>
          </a:p>
          <a:p>
            <a:pPr indent="-323850" lvl="0" marL="457200" rtl="0" algn="l">
              <a:lnSpc>
                <a:spcPct val="150000"/>
              </a:lnSpc>
              <a:spcBef>
                <a:spcPts val="1600"/>
              </a:spcBef>
              <a:spcAft>
                <a:spcPts val="0"/>
              </a:spcAft>
              <a:buSzPts val="1500"/>
              <a:buChar char="●"/>
            </a:pPr>
            <a:r>
              <a:rPr i="1" lang="nl" sz="1500"/>
              <a:t>erkenning 100 punten - voldoende prestaties dus 100 punten gesubsidieerd</a:t>
            </a:r>
            <a:endParaRPr i="1" sz="1500"/>
          </a:p>
          <a:p>
            <a:pPr indent="-323850" lvl="1" marL="914400" rtl="0" algn="l">
              <a:lnSpc>
                <a:spcPct val="150000"/>
              </a:lnSpc>
              <a:spcBef>
                <a:spcPts val="0"/>
              </a:spcBef>
              <a:spcAft>
                <a:spcPts val="0"/>
              </a:spcAft>
              <a:buSzPts val="1500"/>
              <a:buChar char="●"/>
            </a:pPr>
            <a:r>
              <a:rPr i="1" lang="nl" sz="1500"/>
              <a:t>maximum subsidie 100 x 1.027,74 euro = </a:t>
            </a:r>
            <a:r>
              <a:rPr b="1" i="1" lang="nl" sz="1500"/>
              <a:t>102.774 euro</a:t>
            </a:r>
            <a:endParaRPr b="1" i="1" sz="1500"/>
          </a:p>
          <a:p>
            <a:pPr indent="-323850" lvl="0" marL="457200" rtl="0" algn="l">
              <a:lnSpc>
                <a:spcPct val="150000"/>
              </a:lnSpc>
              <a:spcBef>
                <a:spcPts val="0"/>
              </a:spcBef>
              <a:spcAft>
                <a:spcPts val="0"/>
              </a:spcAft>
              <a:buSzPts val="1500"/>
              <a:buChar char="●"/>
            </a:pPr>
            <a:r>
              <a:rPr i="1" lang="nl" sz="1500"/>
              <a:t>1.027,74 euro per punt: 89 euro werking en 938,74 euro loonkost</a:t>
            </a:r>
            <a:endParaRPr i="1" sz="1500"/>
          </a:p>
          <a:p>
            <a:pPr indent="-323850" lvl="0" marL="457200" rtl="0" algn="l">
              <a:lnSpc>
                <a:spcPct val="150000"/>
              </a:lnSpc>
              <a:spcBef>
                <a:spcPts val="0"/>
              </a:spcBef>
              <a:spcAft>
                <a:spcPts val="0"/>
              </a:spcAft>
              <a:buSzPts val="1500"/>
              <a:buChar char="●"/>
            </a:pPr>
            <a:r>
              <a:rPr b="1" i="1" lang="nl" sz="1500"/>
              <a:t>minimaal 91,34 % </a:t>
            </a:r>
            <a:r>
              <a:rPr i="1" lang="nl" sz="1500"/>
              <a:t> van de  maximum subsidie moet gestaafd worden met  loonkosten</a:t>
            </a:r>
            <a:endParaRPr i="1" sz="1500"/>
          </a:p>
          <a:p>
            <a:pPr indent="-323850" lvl="0" marL="457200" rtl="0" algn="l">
              <a:lnSpc>
                <a:spcPct val="150000"/>
              </a:lnSpc>
              <a:spcBef>
                <a:spcPts val="0"/>
              </a:spcBef>
              <a:spcAft>
                <a:spcPts val="0"/>
              </a:spcAft>
              <a:buSzPts val="1500"/>
              <a:buChar char="●"/>
            </a:pPr>
            <a:r>
              <a:rPr i="1" lang="nl" sz="1500"/>
              <a:t>sjabloon met loonkost: 100.000 euro → 100.000/102.774 % = 97,3 %</a:t>
            </a:r>
            <a:endParaRPr i="1" sz="1500"/>
          </a:p>
          <a:p>
            <a:pPr indent="-323850" lvl="1" marL="914400" rtl="0" algn="l">
              <a:lnSpc>
                <a:spcPct val="150000"/>
              </a:lnSpc>
              <a:spcBef>
                <a:spcPts val="0"/>
              </a:spcBef>
              <a:spcAft>
                <a:spcPts val="0"/>
              </a:spcAft>
              <a:buSzPts val="1500"/>
              <a:buChar char="●"/>
            </a:pPr>
            <a:r>
              <a:rPr i="1" lang="nl" sz="1500"/>
              <a:t>subsidie bedraagt </a:t>
            </a:r>
            <a:r>
              <a:rPr b="1" i="1" lang="nl" sz="1500"/>
              <a:t>102.774 euro</a:t>
            </a:r>
            <a:endParaRPr b="1" i="1" sz="1500"/>
          </a:p>
          <a:p>
            <a:pPr indent="-323850" lvl="0" marL="457200" rtl="0" algn="l">
              <a:lnSpc>
                <a:spcPct val="150000"/>
              </a:lnSpc>
              <a:spcBef>
                <a:spcPts val="0"/>
              </a:spcBef>
              <a:spcAft>
                <a:spcPts val="0"/>
              </a:spcAft>
              <a:buSzPts val="1500"/>
              <a:buChar char="●"/>
            </a:pPr>
            <a:r>
              <a:rPr i="1" lang="nl" sz="1500"/>
              <a:t>sjabloon met loonkosten: 80.000 euro → 80.000/102.774 % = 77,8 %</a:t>
            </a:r>
            <a:endParaRPr i="1" sz="1500"/>
          </a:p>
          <a:p>
            <a:pPr indent="-323850" lvl="1" marL="914400" rtl="0" algn="l">
              <a:lnSpc>
                <a:spcPct val="150000"/>
              </a:lnSpc>
              <a:spcBef>
                <a:spcPts val="0"/>
              </a:spcBef>
              <a:spcAft>
                <a:spcPts val="0"/>
              </a:spcAft>
              <a:buSzPts val="1500"/>
              <a:buChar char="●"/>
            </a:pPr>
            <a:r>
              <a:rPr i="1" lang="nl" sz="1500"/>
              <a:t>subsidie bedraagt 80.000/91,34 x 100 = </a:t>
            </a:r>
            <a:r>
              <a:rPr b="1" i="1" lang="nl" sz="1500"/>
              <a:t>87.585 euro</a:t>
            </a:r>
            <a:endParaRPr b="1" i="1" sz="1500"/>
          </a:p>
          <a:p>
            <a:pPr indent="0" lvl="0" marL="0" rtl="0" algn="l">
              <a:spcBef>
                <a:spcPts val="1600"/>
              </a:spcBef>
              <a:spcAft>
                <a:spcPts val="1600"/>
              </a:spcAft>
              <a:buNone/>
            </a:pPr>
            <a:r>
              <a:t/>
            </a:r>
            <a:endParaRPr i="1" sz="1600"/>
          </a:p>
        </p:txBody>
      </p:sp>
      <p:sp>
        <p:nvSpPr>
          <p:cNvPr id="262" name="Google Shape;262;p38"/>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INHOUD</a:t>
            </a:r>
            <a:endParaRPr>
              <a:solidFill>
                <a:schemeClr val="accent1"/>
              </a:solidFill>
            </a:endParaRPr>
          </a:p>
        </p:txBody>
      </p:sp>
      <p:sp>
        <p:nvSpPr>
          <p:cNvPr id="74" name="Google Shape;74;p1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VAPH in een notendop</a:t>
            </a:r>
            <a:endParaRPr/>
          </a:p>
          <a:p>
            <a:pPr indent="-317500" lvl="1" marL="914400" rtl="0" algn="l">
              <a:spcBef>
                <a:spcPts val="0"/>
              </a:spcBef>
              <a:spcAft>
                <a:spcPts val="0"/>
              </a:spcAft>
              <a:buSzPts val="1400"/>
              <a:buChar char="●"/>
            </a:pPr>
            <a:r>
              <a:rPr lang="nl"/>
              <a:t>w</a:t>
            </a:r>
            <a:r>
              <a:rPr lang="nl"/>
              <a:t>ie?</a:t>
            </a:r>
            <a:endParaRPr/>
          </a:p>
          <a:p>
            <a:pPr indent="-317500" lvl="1" marL="914400" rtl="0" algn="l">
              <a:spcBef>
                <a:spcPts val="0"/>
              </a:spcBef>
              <a:spcAft>
                <a:spcPts val="0"/>
              </a:spcAft>
              <a:buSzPts val="1400"/>
              <a:buChar char="●"/>
            </a:pPr>
            <a:r>
              <a:rPr lang="nl"/>
              <a:t>welke ondersteuning?</a:t>
            </a:r>
            <a:br>
              <a:rPr lang="nl"/>
            </a:br>
            <a:endParaRPr/>
          </a:p>
          <a:p>
            <a:pPr indent="-342900" lvl="0" marL="457200" rtl="0" algn="l">
              <a:spcBef>
                <a:spcPts val="0"/>
              </a:spcBef>
              <a:spcAft>
                <a:spcPts val="0"/>
              </a:spcAft>
              <a:buSzPts val="1800"/>
              <a:buChar char="●"/>
            </a:pPr>
            <a:r>
              <a:rPr lang="nl"/>
              <a:t>Rechtstreeks toegankelijke hulpverlening</a:t>
            </a:r>
            <a:endParaRPr/>
          </a:p>
          <a:p>
            <a:pPr indent="-317500" lvl="1" marL="914400" rtl="0" algn="l">
              <a:spcBef>
                <a:spcPts val="0"/>
              </a:spcBef>
              <a:spcAft>
                <a:spcPts val="0"/>
              </a:spcAft>
              <a:buSzPts val="1400"/>
              <a:buChar char="●"/>
            </a:pPr>
            <a:r>
              <a:rPr lang="nl"/>
              <a:t>v</a:t>
            </a:r>
            <a:r>
              <a:rPr lang="nl"/>
              <a:t>oor wie?</a:t>
            </a:r>
            <a:endParaRPr/>
          </a:p>
          <a:p>
            <a:pPr indent="-317500" lvl="1" marL="914400" rtl="0" algn="l">
              <a:spcBef>
                <a:spcPts val="0"/>
              </a:spcBef>
              <a:spcAft>
                <a:spcPts val="0"/>
              </a:spcAft>
              <a:buSzPts val="1400"/>
              <a:buChar char="●"/>
            </a:pPr>
            <a:r>
              <a:rPr lang="nl"/>
              <a:t>wat?</a:t>
            </a:r>
            <a:endParaRPr/>
          </a:p>
          <a:p>
            <a:pPr indent="-317500" lvl="1" marL="914400" rtl="0" algn="l">
              <a:spcBef>
                <a:spcPts val="0"/>
              </a:spcBef>
              <a:spcAft>
                <a:spcPts val="0"/>
              </a:spcAft>
              <a:buSzPts val="1400"/>
              <a:buChar char="●"/>
            </a:pPr>
            <a:r>
              <a:rPr lang="nl"/>
              <a:t>erkenning</a:t>
            </a:r>
            <a:endParaRPr/>
          </a:p>
          <a:p>
            <a:pPr indent="-317500" lvl="1" marL="914400" rtl="0" algn="l">
              <a:spcBef>
                <a:spcPts val="0"/>
              </a:spcBef>
              <a:spcAft>
                <a:spcPts val="0"/>
              </a:spcAft>
              <a:buSzPts val="1400"/>
              <a:buChar char="●"/>
            </a:pPr>
            <a:r>
              <a:rPr lang="nl"/>
              <a:t>subsidiëring</a:t>
            </a:r>
            <a:endParaRPr/>
          </a:p>
          <a:p>
            <a:pPr indent="-317500" lvl="1" marL="914400" rtl="0" algn="l">
              <a:spcBef>
                <a:spcPts val="0"/>
              </a:spcBef>
              <a:spcAft>
                <a:spcPts val="0"/>
              </a:spcAft>
              <a:buSzPts val="1400"/>
              <a:buChar char="●"/>
            </a:pPr>
            <a:r>
              <a:rPr lang="nl"/>
              <a:t>registratie ondersteuning</a:t>
            </a:r>
            <a:br>
              <a:rPr lang="nl"/>
            </a:br>
            <a:endParaRPr/>
          </a:p>
          <a:p>
            <a:pPr indent="-342900" lvl="0" marL="457200" rtl="0" algn="l">
              <a:spcBef>
                <a:spcPts val="0"/>
              </a:spcBef>
              <a:spcAft>
                <a:spcPts val="0"/>
              </a:spcAft>
              <a:buSzPts val="1800"/>
              <a:buChar char="●"/>
            </a:pPr>
            <a:r>
              <a:rPr lang="nl"/>
              <a:t>Vragen</a:t>
            </a:r>
            <a:endParaRPr/>
          </a:p>
        </p:txBody>
      </p:sp>
      <p:sp>
        <p:nvSpPr>
          <p:cNvPr id="75" name="Google Shape;75;p12"/>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SUBSIDIËRING EN VOORSCHOTTEN</a:t>
            </a:r>
            <a:endParaRPr>
              <a:solidFill>
                <a:schemeClr val="accent1"/>
              </a:solidFill>
            </a:endParaRPr>
          </a:p>
        </p:txBody>
      </p:sp>
      <p:sp>
        <p:nvSpPr>
          <p:cNvPr id="268" name="Google Shape;268;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accent2"/>
                </a:solidFill>
              </a:rPr>
              <a:t>Organisaties onder een ander PC dan 319</a:t>
            </a:r>
            <a:endParaRPr/>
          </a:p>
          <a:p>
            <a:pPr indent="-342900" lvl="0" marL="457200" rtl="0" algn="l">
              <a:lnSpc>
                <a:spcPct val="150000"/>
              </a:lnSpc>
              <a:spcBef>
                <a:spcPts val="1600"/>
              </a:spcBef>
              <a:spcAft>
                <a:spcPts val="0"/>
              </a:spcAft>
              <a:buSzPts val="1800"/>
              <a:buChar char="●"/>
            </a:pPr>
            <a:r>
              <a:rPr lang="nl"/>
              <a:t>L</a:t>
            </a:r>
            <a:r>
              <a:rPr lang="nl"/>
              <a:t>oonkosten bevatten volgende ele</a:t>
            </a:r>
            <a:r>
              <a:rPr lang="nl"/>
              <a:t>menten:</a:t>
            </a:r>
            <a:endParaRPr/>
          </a:p>
          <a:p>
            <a:pPr indent="-330200" lvl="1" marL="914400" rtl="0" algn="l">
              <a:lnSpc>
                <a:spcPct val="150000"/>
              </a:lnSpc>
              <a:spcBef>
                <a:spcPts val="0"/>
              </a:spcBef>
              <a:spcAft>
                <a:spcPts val="0"/>
              </a:spcAft>
              <a:buSzPts val="1600"/>
              <a:buChar char="○"/>
            </a:pPr>
            <a:r>
              <a:rPr lang="nl" sz="1600"/>
              <a:t>b</a:t>
            </a:r>
            <a:r>
              <a:rPr lang="nl" sz="1600"/>
              <a:t>rutoloon</a:t>
            </a:r>
            <a:endParaRPr sz="1600"/>
          </a:p>
          <a:p>
            <a:pPr indent="-330200" lvl="1" marL="914400" rtl="0" algn="l">
              <a:lnSpc>
                <a:spcPct val="150000"/>
              </a:lnSpc>
              <a:spcBef>
                <a:spcPts val="0"/>
              </a:spcBef>
              <a:spcAft>
                <a:spcPts val="0"/>
              </a:spcAft>
              <a:buSzPts val="1600"/>
              <a:buChar char="○"/>
            </a:pPr>
            <a:r>
              <a:rPr lang="nl" sz="1600"/>
              <a:t>eindejaarspremie</a:t>
            </a:r>
            <a:endParaRPr sz="1600"/>
          </a:p>
          <a:p>
            <a:pPr indent="-330200" lvl="1" marL="914400" rtl="0" algn="l">
              <a:lnSpc>
                <a:spcPct val="150000"/>
              </a:lnSpc>
              <a:spcBef>
                <a:spcPts val="0"/>
              </a:spcBef>
              <a:spcAft>
                <a:spcPts val="0"/>
              </a:spcAft>
              <a:buSzPts val="1600"/>
              <a:buChar char="○"/>
            </a:pPr>
            <a:r>
              <a:rPr lang="nl" sz="1600"/>
              <a:t>vakantiegeld</a:t>
            </a:r>
            <a:endParaRPr sz="1600"/>
          </a:p>
          <a:p>
            <a:pPr indent="-330200" lvl="1" marL="914400" rtl="0" algn="l">
              <a:lnSpc>
                <a:spcPct val="150000"/>
              </a:lnSpc>
              <a:spcBef>
                <a:spcPts val="0"/>
              </a:spcBef>
              <a:spcAft>
                <a:spcPts val="0"/>
              </a:spcAft>
              <a:buSzPts val="1600"/>
              <a:buChar char="○"/>
            </a:pPr>
            <a:r>
              <a:rPr lang="nl" sz="1600"/>
              <a:t>RSZ werkgever</a:t>
            </a:r>
            <a:endParaRPr sz="1600"/>
          </a:p>
          <a:p>
            <a:pPr indent="0" lvl="0" marL="0" rtl="0" algn="l">
              <a:spcBef>
                <a:spcPts val="1600"/>
              </a:spcBef>
              <a:spcAft>
                <a:spcPts val="1600"/>
              </a:spcAft>
              <a:buNone/>
            </a:pPr>
            <a:r>
              <a:t/>
            </a:r>
            <a:endParaRPr i="1" sz="1600"/>
          </a:p>
        </p:txBody>
      </p:sp>
      <p:sp>
        <p:nvSpPr>
          <p:cNvPr id="269" name="Google Shape;269;p39"/>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SUBSIDIËRING EN VOORSCHOTTEN</a:t>
            </a:r>
            <a:endParaRPr>
              <a:solidFill>
                <a:schemeClr val="accent1"/>
              </a:solidFill>
            </a:endParaRPr>
          </a:p>
        </p:txBody>
      </p:sp>
      <p:sp>
        <p:nvSpPr>
          <p:cNvPr id="275" name="Google Shape;275;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accent2"/>
                </a:solidFill>
              </a:rPr>
              <a:t>Organisaties onder PC 319</a:t>
            </a:r>
            <a:endParaRPr/>
          </a:p>
          <a:p>
            <a:pPr indent="-330200" lvl="1" marL="914400" rtl="0" algn="l">
              <a:lnSpc>
                <a:spcPct val="150000"/>
              </a:lnSpc>
              <a:spcBef>
                <a:spcPts val="1600"/>
              </a:spcBef>
              <a:spcAft>
                <a:spcPts val="0"/>
              </a:spcAft>
              <a:buSzPts val="1600"/>
              <a:buChar char="●"/>
            </a:pPr>
            <a:r>
              <a:rPr lang="nl" sz="1600"/>
              <a:t>s</a:t>
            </a:r>
            <a:r>
              <a:rPr lang="nl" sz="1600"/>
              <a:t>ubsidiëring gebeurt op basis van doorgegeven personeel in webapplicatie Isis</a:t>
            </a:r>
            <a:endParaRPr sz="1600"/>
          </a:p>
          <a:p>
            <a:pPr indent="-330200" lvl="1" marL="914400" rtl="0" algn="l">
              <a:lnSpc>
                <a:spcPct val="150000"/>
              </a:lnSpc>
              <a:spcBef>
                <a:spcPts val="0"/>
              </a:spcBef>
              <a:spcAft>
                <a:spcPts val="0"/>
              </a:spcAft>
              <a:buSzPts val="1600"/>
              <a:buChar char="●"/>
            </a:pPr>
            <a:r>
              <a:rPr lang="nl" sz="1600"/>
              <a:t>afhankelijk van functie, anciënniteit en prestatie-eenheid personeelslid</a:t>
            </a:r>
            <a:endParaRPr sz="1600"/>
          </a:p>
          <a:p>
            <a:pPr indent="-330200" lvl="1" marL="914400" rtl="0" algn="l">
              <a:lnSpc>
                <a:spcPct val="150000"/>
              </a:lnSpc>
              <a:spcBef>
                <a:spcPts val="0"/>
              </a:spcBef>
              <a:spcAft>
                <a:spcPts val="0"/>
              </a:spcAft>
              <a:buSzPts val="1600"/>
              <a:buChar char="●"/>
            </a:pPr>
            <a:r>
              <a:rPr lang="nl" sz="1600"/>
              <a:t>maandelijks voorschot: 8 % van geschatte jaarsubsidie (december 12 %)</a:t>
            </a:r>
            <a:endParaRPr sz="1600"/>
          </a:p>
          <a:p>
            <a:pPr indent="-330200" lvl="1" marL="914400" rtl="0" algn="l">
              <a:lnSpc>
                <a:spcPct val="150000"/>
              </a:lnSpc>
              <a:spcBef>
                <a:spcPts val="0"/>
              </a:spcBef>
              <a:spcAft>
                <a:spcPts val="0"/>
              </a:spcAft>
              <a:buClr>
                <a:schemeClr val="dk2"/>
              </a:buClr>
              <a:buSzPts val="1600"/>
              <a:buChar char="●"/>
            </a:pPr>
            <a:r>
              <a:rPr lang="nl" sz="1600"/>
              <a:t>j</a:t>
            </a:r>
            <a:r>
              <a:rPr lang="nl" sz="1600"/>
              <a:t>aarlijkse afrekening: </a:t>
            </a:r>
            <a:endParaRPr sz="1600"/>
          </a:p>
          <a:p>
            <a:pPr indent="-330200" lvl="2" marL="1371600" rtl="0" algn="l">
              <a:lnSpc>
                <a:spcPct val="150000"/>
              </a:lnSpc>
              <a:spcBef>
                <a:spcPts val="0"/>
              </a:spcBef>
              <a:spcAft>
                <a:spcPts val="0"/>
              </a:spcAft>
              <a:buClr>
                <a:schemeClr val="dk2"/>
              </a:buClr>
              <a:buSzPts val="1600"/>
              <a:buChar char="●"/>
            </a:pPr>
            <a:r>
              <a:rPr lang="nl" sz="1600"/>
              <a:t>definitieve gegevens personeel</a:t>
            </a:r>
            <a:endParaRPr sz="1600"/>
          </a:p>
          <a:p>
            <a:pPr indent="-330200" lvl="2" marL="1371600" rtl="0" algn="l">
              <a:lnSpc>
                <a:spcPct val="150000"/>
              </a:lnSpc>
              <a:spcBef>
                <a:spcPts val="0"/>
              </a:spcBef>
              <a:spcAft>
                <a:spcPts val="0"/>
              </a:spcAft>
              <a:buClr>
                <a:schemeClr val="dk2"/>
              </a:buClr>
              <a:buSzPts val="1600"/>
              <a:buChar char="●"/>
            </a:pPr>
            <a:r>
              <a:rPr lang="nl" sz="1600"/>
              <a:t>saldoberekening</a:t>
            </a:r>
            <a:endParaRPr sz="1600"/>
          </a:p>
          <a:p>
            <a:pPr indent="0" lvl="0" marL="0" rtl="0" algn="l">
              <a:spcBef>
                <a:spcPts val="1600"/>
              </a:spcBef>
              <a:spcAft>
                <a:spcPts val="0"/>
              </a:spcAft>
              <a:buNone/>
            </a:pPr>
            <a:r>
              <a:t/>
            </a:r>
            <a:endParaRPr sz="1600"/>
          </a:p>
          <a:p>
            <a:pPr indent="0" lvl="0" marL="457200" rtl="0" algn="l">
              <a:spcBef>
                <a:spcPts val="1600"/>
              </a:spcBef>
              <a:spcAft>
                <a:spcPts val="0"/>
              </a:spcAft>
              <a:buNone/>
            </a:pPr>
            <a:r>
              <a:t/>
            </a:r>
            <a:endParaRPr/>
          </a:p>
          <a:p>
            <a:pPr indent="0" lvl="0" marL="0" rtl="0" algn="l">
              <a:spcBef>
                <a:spcPts val="1600"/>
              </a:spcBef>
              <a:spcAft>
                <a:spcPts val="0"/>
              </a:spcAft>
              <a:buNone/>
            </a:pPr>
            <a:r>
              <a:t/>
            </a:r>
            <a:endParaRPr sz="1600"/>
          </a:p>
          <a:p>
            <a:pPr indent="0" lvl="0" marL="457200" rtl="0" algn="l">
              <a:spcBef>
                <a:spcPts val="1600"/>
              </a:spcBef>
              <a:spcAft>
                <a:spcPts val="1600"/>
              </a:spcAft>
              <a:buNone/>
            </a:pPr>
            <a:r>
              <a:t/>
            </a:r>
            <a:endParaRPr/>
          </a:p>
        </p:txBody>
      </p:sp>
      <p:sp>
        <p:nvSpPr>
          <p:cNvPr id="276" name="Google Shape;276;p40"/>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SUBSIDIËRING EN VOORSCHOTTEN</a:t>
            </a:r>
            <a:endParaRPr>
              <a:solidFill>
                <a:schemeClr val="accent1"/>
              </a:solidFill>
            </a:endParaRPr>
          </a:p>
        </p:txBody>
      </p:sp>
      <p:sp>
        <p:nvSpPr>
          <p:cNvPr id="282" name="Google Shape;282;p41"/>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
        <p:nvSpPr>
          <p:cNvPr id="283" name="Google Shape;283;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
                <a:solidFill>
                  <a:schemeClr val="accent2"/>
                </a:solidFill>
              </a:rPr>
              <a:t>Organisaties onder PC 319</a:t>
            </a:r>
            <a:endParaRPr sz="2000"/>
          </a:p>
          <a:p>
            <a:pPr indent="-169862" lvl="0" marL="269875" rtl="0" algn="l">
              <a:lnSpc>
                <a:spcPct val="150000"/>
              </a:lnSpc>
              <a:spcBef>
                <a:spcPts val="1600"/>
              </a:spcBef>
              <a:spcAft>
                <a:spcPts val="0"/>
              </a:spcAft>
              <a:buClr>
                <a:schemeClr val="dk2"/>
              </a:buClr>
              <a:buSzPts val="1800"/>
              <a:buFont typeface="Arial"/>
              <a:buChar char="•"/>
            </a:pPr>
            <a:r>
              <a:rPr lang="nl"/>
              <a:t>Personeelspunten</a:t>
            </a:r>
            <a:endParaRPr/>
          </a:p>
          <a:p>
            <a:pPr indent="-169862" lvl="1" marL="627062" rtl="0" algn="l">
              <a:lnSpc>
                <a:spcPct val="150000"/>
              </a:lnSpc>
              <a:spcBef>
                <a:spcPts val="320"/>
              </a:spcBef>
              <a:spcAft>
                <a:spcPts val="0"/>
              </a:spcAft>
              <a:buClr>
                <a:schemeClr val="dk2"/>
              </a:buClr>
              <a:buSzPts val="1600"/>
              <a:buFont typeface="Arial"/>
              <a:buChar char="•"/>
            </a:pPr>
            <a:r>
              <a:rPr lang="nl" sz="1600"/>
              <a:t>erkenning RTH-dienst wordt uitgedrukt in personeelspunten</a:t>
            </a:r>
            <a:endParaRPr sz="1800"/>
          </a:p>
          <a:p>
            <a:pPr indent="-169862" lvl="1" marL="627062" rtl="0" algn="l">
              <a:lnSpc>
                <a:spcPct val="150000"/>
              </a:lnSpc>
              <a:spcBef>
                <a:spcPts val="320"/>
              </a:spcBef>
              <a:spcAft>
                <a:spcPts val="0"/>
              </a:spcAft>
              <a:buClr>
                <a:schemeClr val="dk2"/>
              </a:buClr>
              <a:buSzPts val="1600"/>
              <a:buFont typeface="Arial"/>
              <a:buChar char="•"/>
            </a:pPr>
            <a:r>
              <a:rPr lang="nl" sz="1600"/>
              <a:t>elke personeelsfunctie is gelinkt met punten per VTE 🡪 inzet personeel t.w.v. erkenning</a:t>
            </a:r>
            <a:endParaRPr sz="1600"/>
          </a:p>
          <a:p>
            <a:pPr indent="0" lvl="1" marL="457200" rtl="0" algn="l">
              <a:lnSpc>
                <a:spcPct val="150000"/>
              </a:lnSpc>
              <a:spcBef>
                <a:spcPts val="320"/>
              </a:spcBef>
              <a:spcAft>
                <a:spcPts val="0"/>
              </a:spcAft>
              <a:buClr>
                <a:schemeClr val="dk1"/>
              </a:buClr>
              <a:buSzPts val="1100"/>
              <a:buFont typeface="Arial"/>
              <a:buNone/>
            </a:pPr>
            <a:r>
              <a:t/>
            </a:r>
            <a:endParaRPr sz="1600"/>
          </a:p>
          <a:p>
            <a:pPr indent="-169862" lvl="1" marL="627062" rtl="0" algn="l">
              <a:lnSpc>
                <a:spcPct val="150000"/>
              </a:lnSpc>
              <a:spcBef>
                <a:spcPts val="320"/>
              </a:spcBef>
              <a:spcAft>
                <a:spcPts val="0"/>
              </a:spcAft>
              <a:buClr>
                <a:schemeClr val="dk2"/>
              </a:buClr>
              <a:buSzPts val="1600"/>
              <a:buFont typeface="Arial"/>
              <a:buChar char="•"/>
            </a:pPr>
            <a:r>
              <a:rPr i="1" lang="nl" sz="1600"/>
              <a:t>Voorbeeld: </a:t>
            </a:r>
            <a:endParaRPr i="1" sz="1800"/>
          </a:p>
          <a:p>
            <a:pPr indent="-169862" lvl="2" marL="1077912" rtl="0" algn="l">
              <a:lnSpc>
                <a:spcPct val="150000"/>
              </a:lnSpc>
              <a:spcBef>
                <a:spcPts val="280"/>
              </a:spcBef>
              <a:spcAft>
                <a:spcPts val="0"/>
              </a:spcAft>
              <a:buClr>
                <a:schemeClr val="dk2"/>
              </a:buClr>
              <a:buSzPts val="1500"/>
              <a:buFont typeface="Arial"/>
              <a:buChar char="•"/>
            </a:pPr>
            <a:r>
              <a:rPr i="1" lang="nl" sz="1500"/>
              <a:t>erkenning van 150 punten 🡪 2 VTE opvoeder klasse 1 (142 punten)</a:t>
            </a:r>
            <a:endParaRPr i="1" sz="1700"/>
          </a:p>
          <a:p>
            <a:pPr indent="-169862" lvl="2" marL="1077912" rtl="0" algn="l">
              <a:lnSpc>
                <a:spcPct val="150000"/>
              </a:lnSpc>
              <a:spcBef>
                <a:spcPts val="280"/>
              </a:spcBef>
              <a:spcAft>
                <a:spcPts val="0"/>
              </a:spcAft>
              <a:buClr>
                <a:schemeClr val="dk2"/>
              </a:buClr>
              <a:buSzPts val="1500"/>
              <a:buFont typeface="Arial"/>
              <a:buChar char="•"/>
            </a:pPr>
            <a:r>
              <a:rPr i="1" lang="nl" sz="1500"/>
              <a:t>erkenning van 35 punten 🡪 0,49 VTE opvoeder klasse 1 (35 punten)</a:t>
            </a:r>
            <a:endParaRPr i="1" sz="1500"/>
          </a:p>
          <a:p>
            <a:pPr indent="0" lvl="0" marL="0" rtl="0" algn="l">
              <a:spcBef>
                <a:spcPts val="0"/>
              </a:spcBef>
              <a:spcAft>
                <a:spcPts val="16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SUBSIDIËRING EN VOORSCHOTTEN</a:t>
            </a:r>
            <a:endParaRPr>
              <a:solidFill>
                <a:schemeClr val="accent1"/>
              </a:solidFill>
            </a:endParaRPr>
          </a:p>
        </p:txBody>
      </p:sp>
      <p:sp>
        <p:nvSpPr>
          <p:cNvPr id="289" name="Google Shape;289;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
                <a:solidFill>
                  <a:schemeClr val="accent2"/>
                </a:solidFill>
              </a:rPr>
              <a:t>Organisaties onder PC 319</a:t>
            </a:r>
            <a:endParaRPr/>
          </a:p>
          <a:p>
            <a:pPr indent="-330200" lvl="0" marL="457200" rtl="0" algn="l">
              <a:lnSpc>
                <a:spcPct val="150000"/>
              </a:lnSpc>
              <a:spcBef>
                <a:spcPts val="1600"/>
              </a:spcBef>
              <a:spcAft>
                <a:spcPts val="0"/>
              </a:spcAft>
              <a:buClr>
                <a:srgbClr val="004D5C"/>
              </a:buClr>
              <a:buSzPts val="1600"/>
              <a:buChar char="●"/>
            </a:pPr>
            <a:r>
              <a:rPr lang="nl" sz="1600">
                <a:solidFill>
                  <a:srgbClr val="004D5C"/>
                </a:solidFill>
              </a:rPr>
              <a:t>Via methodiek alternatieve loonfinanciering (ALF)</a:t>
            </a:r>
            <a:endParaRPr sz="1600">
              <a:solidFill>
                <a:srgbClr val="004D5C"/>
              </a:solidFill>
            </a:endParaRPr>
          </a:p>
          <a:p>
            <a:pPr indent="-330200" lvl="0" marL="457200" rtl="0" algn="l">
              <a:lnSpc>
                <a:spcPct val="150000"/>
              </a:lnSpc>
              <a:spcBef>
                <a:spcPts val="0"/>
              </a:spcBef>
              <a:spcAft>
                <a:spcPts val="0"/>
              </a:spcAft>
              <a:buClr>
                <a:srgbClr val="004D5C"/>
              </a:buClr>
              <a:buSzPts val="1600"/>
              <a:buChar char="●"/>
            </a:pPr>
            <a:r>
              <a:rPr lang="nl" sz="1600">
                <a:solidFill>
                  <a:srgbClr val="004D5C"/>
                </a:solidFill>
              </a:rPr>
              <a:t>Prestatie-eenheid voor gewerkte prestaties (jaarbasis)</a:t>
            </a:r>
            <a:endParaRPr sz="1600">
              <a:solidFill>
                <a:srgbClr val="004D5C"/>
              </a:solidFill>
            </a:endParaRPr>
          </a:p>
          <a:p>
            <a:pPr indent="-317500" lvl="1" marL="914400" rtl="0" algn="l">
              <a:lnSpc>
                <a:spcPct val="115000"/>
              </a:lnSpc>
              <a:spcBef>
                <a:spcPts val="0"/>
              </a:spcBef>
              <a:spcAft>
                <a:spcPts val="0"/>
              </a:spcAft>
              <a:buClr>
                <a:srgbClr val="004D5C"/>
              </a:buClr>
              <a:buSzPts val="1400"/>
              <a:buChar char="●"/>
            </a:pPr>
            <a:r>
              <a:rPr lang="nl" sz="1400">
                <a:solidFill>
                  <a:srgbClr val="004D5C"/>
                </a:solidFill>
              </a:rPr>
              <a:t>effectief gepresteerde uren</a:t>
            </a:r>
            <a:endParaRPr sz="1400">
              <a:solidFill>
                <a:srgbClr val="004D5C"/>
              </a:solidFill>
            </a:endParaRPr>
          </a:p>
          <a:p>
            <a:pPr indent="-317500" lvl="1" marL="914400" rtl="0" algn="l">
              <a:lnSpc>
                <a:spcPct val="115000"/>
              </a:lnSpc>
              <a:spcBef>
                <a:spcPts val="0"/>
              </a:spcBef>
              <a:spcAft>
                <a:spcPts val="0"/>
              </a:spcAft>
              <a:buClr>
                <a:srgbClr val="004D5C"/>
              </a:buClr>
              <a:buSzPts val="1400"/>
              <a:buChar char="●"/>
            </a:pPr>
            <a:r>
              <a:rPr lang="nl" sz="1400">
                <a:solidFill>
                  <a:srgbClr val="004D5C"/>
                </a:solidFill>
              </a:rPr>
              <a:t>betaalde gelijkgestelde uren: feestdagen, gewaarborgd loon ziekte, verlof …</a:t>
            </a:r>
            <a:endParaRPr sz="1400">
              <a:solidFill>
                <a:srgbClr val="004D5C"/>
              </a:solidFill>
            </a:endParaRPr>
          </a:p>
          <a:p>
            <a:pPr indent="-330200" lvl="0" marL="457200" rtl="0" algn="l">
              <a:lnSpc>
                <a:spcPct val="150000"/>
              </a:lnSpc>
              <a:spcBef>
                <a:spcPts val="0"/>
              </a:spcBef>
              <a:spcAft>
                <a:spcPts val="0"/>
              </a:spcAft>
              <a:buClr>
                <a:srgbClr val="004D5C"/>
              </a:buClr>
              <a:buSzPts val="1600"/>
              <a:buChar char="●"/>
            </a:pPr>
            <a:r>
              <a:rPr lang="nl" sz="1600">
                <a:solidFill>
                  <a:srgbClr val="004D5C"/>
                </a:solidFill>
              </a:rPr>
              <a:t>Prestatie-eenheid voor gelijkgestelde afwezigheid (jaarbasis)</a:t>
            </a:r>
            <a:endParaRPr sz="1600">
              <a:solidFill>
                <a:srgbClr val="004D5C"/>
              </a:solidFill>
            </a:endParaRPr>
          </a:p>
          <a:p>
            <a:pPr indent="-317500" lvl="1" marL="914400" rtl="0" algn="l">
              <a:lnSpc>
                <a:spcPct val="115000"/>
              </a:lnSpc>
              <a:spcBef>
                <a:spcPts val="0"/>
              </a:spcBef>
              <a:spcAft>
                <a:spcPts val="0"/>
              </a:spcAft>
              <a:buClr>
                <a:srgbClr val="004D5C"/>
              </a:buClr>
              <a:buSzPts val="1400"/>
              <a:buChar char="●"/>
            </a:pPr>
            <a:r>
              <a:rPr lang="nl" sz="1400">
                <a:solidFill>
                  <a:srgbClr val="004D5C"/>
                </a:solidFill>
              </a:rPr>
              <a:t>uren die meetellen voor voor berekening vakantiegeld en eindejaarspremie</a:t>
            </a:r>
            <a:endParaRPr sz="1400">
              <a:solidFill>
                <a:srgbClr val="004D5C"/>
              </a:solidFill>
            </a:endParaRPr>
          </a:p>
          <a:p>
            <a:pPr indent="-317500" lvl="1" marL="914400" rtl="0" algn="l">
              <a:lnSpc>
                <a:spcPct val="115000"/>
              </a:lnSpc>
              <a:spcBef>
                <a:spcPts val="0"/>
              </a:spcBef>
              <a:spcAft>
                <a:spcPts val="0"/>
              </a:spcAft>
              <a:buClr>
                <a:srgbClr val="004D5C"/>
              </a:buClr>
              <a:buSzPts val="1400"/>
              <a:buChar char="●"/>
            </a:pPr>
            <a:r>
              <a:rPr lang="nl" sz="1400">
                <a:solidFill>
                  <a:srgbClr val="004D5C"/>
                </a:solidFill>
              </a:rPr>
              <a:t>bevallingsverlof, ziekte boven gewaarborgd loon</a:t>
            </a:r>
            <a:r>
              <a:rPr lang="nl">
                <a:solidFill>
                  <a:srgbClr val="004D5C"/>
                </a:solidFill>
              </a:rPr>
              <a:t> </a:t>
            </a:r>
            <a:r>
              <a:rPr lang="nl" sz="1400">
                <a:solidFill>
                  <a:srgbClr val="004D5C"/>
                </a:solidFill>
              </a:rPr>
              <a:t>…</a:t>
            </a:r>
            <a:endParaRPr sz="1400">
              <a:solidFill>
                <a:srgbClr val="004D5C"/>
              </a:solidFill>
            </a:endParaRPr>
          </a:p>
          <a:p>
            <a:pPr indent="-330200" lvl="0" marL="457200" rtl="0" algn="l">
              <a:lnSpc>
                <a:spcPct val="150000"/>
              </a:lnSpc>
              <a:spcBef>
                <a:spcPts val="0"/>
              </a:spcBef>
              <a:spcAft>
                <a:spcPts val="0"/>
              </a:spcAft>
              <a:buClr>
                <a:srgbClr val="004D5C"/>
              </a:buClr>
              <a:buSzPts val="1600"/>
              <a:buChar char="●"/>
            </a:pPr>
            <a:r>
              <a:rPr lang="nl" sz="1600">
                <a:solidFill>
                  <a:srgbClr val="004D5C"/>
                </a:solidFill>
              </a:rPr>
              <a:t>Loonberekening</a:t>
            </a:r>
            <a:endParaRPr sz="1600">
              <a:solidFill>
                <a:srgbClr val="004D5C"/>
              </a:solidFill>
            </a:endParaRPr>
          </a:p>
          <a:p>
            <a:pPr indent="-317500" lvl="1" marL="914400" rtl="0" algn="l">
              <a:lnSpc>
                <a:spcPct val="115000"/>
              </a:lnSpc>
              <a:spcBef>
                <a:spcPts val="0"/>
              </a:spcBef>
              <a:spcAft>
                <a:spcPts val="0"/>
              </a:spcAft>
              <a:buClr>
                <a:srgbClr val="004D5C"/>
              </a:buClr>
              <a:buSzPts val="1400"/>
              <a:buChar char="●"/>
            </a:pPr>
            <a:r>
              <a:rPr lang="nl" sz="1400">
                <a:solidFill>
                  <a:srgbClr val="004D5C"/>
                </a:solidFill>
              </a:rPr>
              <a:t>brutoloon volgens barema (functiecode en anciënniteit)</a:t>
            </a:r>
            <a:endParaRPr sz="1400">
              <a:solidFill>
                <a:srgbClr val="004D5C"/>
              </a:solidFill>
            </a:endParaRPr>
          </a:p>
          <a:p>
            <a:pPr indent="-317500" lvl="1" marL="914400" rtl="0" algn="l">
              <a:lnSpc>
                <a:spcPct val="115000"/>
              </a:lnSpc>
              <a:spcBef>
                <a:spcPts val="0"/>
              </a:spcBef>
              <a:spcAft>
                <a:spcPts val="0"/>
              </a:spcAft>
              <a:buClr>
                <a:srgbClr val="004D5C"/>
              </a:buClr>
              <a:buSzPts val="1400"/>
              <a:buChar char="●"/>
            </a:pPr>
            <a:r>
              <a:rPr lang="nl" sz="1400">
                <a:solidFill>
                  <a:srgbClr val="004D5C"/>
                </a:solidFill>
              </a:rPr>
              <a:t>vakantiegeld (92 % van loon van juli)</a:t>
            </a:r>
            <a:endParaRPr sz="1400">
              <a:solidFill>
                <a:srgbClr val="004D5C"/>
              </a:solidFill>
            </a:endParaRPr>
          </a:p>
          <a:p>
            <a:pPr indent="-317500" lvl="1" marL="914400" rtl="0" algn="l">
              <a:lnSpc>
                <a:spcPct val="115000"/>
              </a:lnSpc>
              <a:spcBef>
                <a:spcPts val="0"/>
              </a:spcBef>
              <a:spcAft>
                <a:spcPts val="0"/>
              </a:spcAft>
              <a:buClr>
                <a:srgbClr val="004D5C"/>
              </a:buClr>
              <a:buSzPts val="1400"/>
              <a:buChar char="●"/>
            </a:pPr>
            <a:r>
              <a:rPr lang="nl" sz="1400">
                <a:solidFill>
                  <a:srgbClr val="004D5C"/>
                </a:solidFill>
              </a:rPr>
              <a:t>eindejaarspremie (13</a:t>
            </a:r>
            <a:r>
              <a:rPr lang="nl">
                <a:solidFill>
                  <a:srgbClr val="004D5C"/>
                </a:solidFill>
              </a:rPr>
              <a:t>e</a:t>
            </a:r>
            <a:r>
              <a:rPr lang="nl" sz="1400">
                <a:solidFill>
                  <a:srgbClr val="004D5C"/>
                </a:solidFill>
              </a:rPr>
              <a:t> maand)</a:t>
            </a:r>
            <a:endParaRPr sz="1400">
              <a:solidFill>
                <a:srgbClr val="004D5C"/>
              </a:solidFill>
            </a:endParaRPr>
          </a:p>
          <a:p>
            <a:pPr indent="0" lvl="0" marL="1828800" rtl="0" algn="l">
              <a:spcBef>
                <a:spcPts val="0"/>
              </a:spcBef>
              <a:spcAft>
                <a:spcPts val="0"/>
              </a:spcAft>
              <a:buNone/>
            </a:pPr>
            <a:r>
              <a:t/>
            </a:r>
            <a:endParaRPr/>
          </a:p>
          <a:p>
            <a:pPr indent="0" lvl="0" marL="0" rtl="0" algn="l">
              <a:spcBef>
                <a:spcPts val="1600"/>
              </a:spcBef>
              <a:spcAft>
                <a:spcPts val="0"/>
              </a:spcAft>
              <a:buNone/>
            </a:pPr>
            <a:r>
              <a:t/>
            </a:r>
            <a:endParaRPr sz="1600"/>
          </a:p>
          <a:p>
            <a:pPr indent="0" lvl="0" marL="457200" rtl="0" algn="l">
              <a:spcBef>
                <a:spcPts val="1600"/>
              </a:spcBef>
              <a:spcAft>
                <a:spcPts val="0"/>
              </a:spcAft>
              <a:buNone/>
            </a:pPr>
            <a:r>
              <a:t/>
            </a:r>
            <a:endParaRPr/>
          </a:p>
          <a:p>
            <a:pPr indent="0" lvl="0" marL="0" rtl="0" algn="l">
              <a:spcBef>
                <a:spcPts val="1600"/>
              </a:spcBef>
              <a:spcAft>
                <a:spcPts val="0"/>
              </a:spcAft>
              <a:buNone/>
            </a:pPr>
            <a:r>
              <a:t/>
            </a:r>
            <a:endParaRPr sz="1600"/>
          </a:p>
          <a:p>
            <a:pPr indent="0" lvl="0" marL="457200" rtl="0" algn="l">
              <a:spcBef>
                <a:spcPts val="1600"/>
              </a:spcBef>
              <a:spcAft>
                <a:spcPts val="1600"/>
              </a:spcAft>
              <a:buNone/>
            </a:pPr>
            <a:r>
              <a:t/>
            </a:r>
            <a:endParaRPr/>
          </a:p>
        </p:txBody>
      </p:sp>
      <p:sp>
        <p:nvSpPr>
          <p:cNvPr id="290" name="Google Shape;290;p42"/>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SUBSIDIËRING EN VOORSCHOTTEN</a:t>
            </a:r>
            <a:endParaRPr>
              <a:solidFill>
                <a:schemeClr val="accent1"/>
              </a:solidFill>
            </a:endParaRPr>
          </a:p>
        </p:txBody>
      </p:sp>
      <p:sp>
        <p:nvSpPr>
          <p:cNvPr id="296" name="Google Shape;296;p43"/>
          <p:cNvSpPr txBox="1"/>
          <p:nvPr>
            <p:ph idx="1" type="body"/>
          </p:nvPr>
        </p:nvSpPr>
        <p:spPr>
          <a:xfrm>
            <a:off x="311700" y="1152475"/>
            <a:ext cx="8520600" cy="374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accent2"/>
                </a:solidFill>
              </a:rPr>
              <a:t>Organisaties onder PC 319</a:t>
            </a:r>
            <a:endParaRPr/>
          </a:p>
          <a:p>
            <a:pPr indent="0" lvl="0" marL="914400" rtl="0" algn="l">
              <a:lnSpc>
                <a:spcPct val="115000"/>
              </a:lnSpc>
              <a:spcBef>
                <a:spcPts val="1600"/>
              </a:spcBef>
              <a:spcAft>
                <a:spcPts val="0"/>
              </a:spcAft>
              <a:buNone/>
            </a:pPr>
            <a:r>
              <a:t/>
            </a:r>
            <a:endParaRPr sz="1400">
              <a:solidFill>
                <a:srgbClr val="004D5C"/>
              </a:solidFill>
            </a:endParaRPr>
          </a:p>
          <a:p>
            <a:pPr indent="0" lvl="0" marL="1828800" rtl="0" algn="l">
              <a:spcBef>
                <a:spcPts val="0"/>
              </a:spcBef>
              <a:spcAft>
                <a:spcPts val="0"/>
              </a:spcAft>
              <a:buNone/>
            </a:pPr>
            <a:r>
              <a:t/>
            </a:r>
            <a:endParaRPr/>
          </a:p>
          <a:p>
            <a:pPr indent="0" lvl="0" marL="0" rtl="0" algn="l">
              <a:spcBef>
                <a:spcPts val="1600"/>
              </a:spcBef>
              <a:spcAft>
                <a:spcPts val="0"/>
              </a:spcAft>
              <a:buNone/>
            </a:pPr>
            <a:r>
              <a:t/>
            </a:r>
            <a:endParaRPr sz="1600"/>
          </a:p>
          <a:p>
            <a:pPr indent="0" lvl="0" marL="457200" rtl="0" algn="l">
              <a:spcBef>
                <a:spcPts val="1600"/>
              </a:spcBef>
              <a:spcAft>
                <a:spcPts val="0"/>
              </a:spcAft>
              <a:buNone/>
            </a:pPr>
            <a:r>
              <a:t/>
            </a:r>
            <a:endParaRPr/>
          </a:p>
          <a:p>
            <a:pPr indent="0" lvl="0" marL="0" rtl="0" algn="l">
              <a:spcBef>
                <a:spcPts val="1600"/>
              </a:spcBef>
              <a:spcAft>
                <a:spcPts val="0"/>
              </a:spcAft>
              <a:buNone/>
            </a:pPr>
            <a:r>
              <a:t/>
            </a:r>
            <a:endParaRPr sz="1600"/>
          </a:p>
          <a:p>
            <a:pPr indent="0" lvl="0" marL="457200" rtl="0" algn="l">
              <a:spcBef>
                <a:spcPts val="1600"/>
              </a:spcBef>
              <a:spcAft>
                <a:spcPts val="1600"/>
              </a:spcAft>
              <a:buNone/>
            </a:pPr>
            <a:r>
              <a:t/>
            </a:r>
            <a:endParaRPr/>
          </a:p>
        </p:txBody>
      </p:sp>
      <p:sp>
        <p:nvSpPr>
          <p:cNvPr id="297" name="Google Shape;297;p43"/>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pic>
        <p:nvPicPr>
          <p:cNvPr id="298" name="Google Shape;298;p43"/>
          <p:cNvPicPr preferRelativeResize="0"/>
          <p:nvPr/>
        </p:nvPicPr>
        <p:blipFill>
          <a:blip r:embed="rId3">
            <a:alphaModFix/>
          </a:blip>
          <a:stretch>
            <a:fillRect/>
          </a:stretch>
        </p:blipFill>
        <p:spPr>
          <a:xfrm>
            <a:off x="1907825" y="1631429"/>
            <a:ext cx="6094874" cy="2788800"/>
          </a:xfrm>
          <a:prstGeom prst="rect">
            <a:avLst/>
          </a:prstGeom>
          <a:noFill/>
          <a:ln>
            <a:noFill/>
          </a:ln>
        </p:spPr>
      </p:pic>
      <p:pic>
        <p:nvPicPr>
          <p:cNvPr id="299" name="Google Shape;299;p43"/>
          <p:cNvPicPr preferRelativeResize="0"/>
          <p:nvPr/>
        </p:nvPicPr>
        <p:blipFill>
          <a:blip r:embed="rId4">
            <a:alphaModFix/>
          </a:blip>
          <a:stretch>
            <a:fillRect/>
          </a:stretch>
        </p:blipFill>
        <p:spPr>
          <a:xfrm>
            <a:off x="2243050" y="4609625"/>
            <a:ext cx="6050299" cy="289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SUBSIDIËRING EN VOORSCHOTTEN</a:t>
            </a:r>
            <a:endParaRPr>
              <a:solidFill>
                <a:schemeClr val="accent1"/>
              </a:solidFill>
            </a:endParaRPr>
          </a:p>
        </p:txBody>
      </p:sp>
      <p:sp>
        <p:nvSpPr>
          <p:cNvPr id="305" name="Google Shape;305;p44"/>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
        <p:nvSpPr>
          <p:cNvPr id="306" name="Google Shape;306;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accent2"/>
                </a:solidFill>
              </a:rPr>
              <a:t>Organisaties onder PC 319</a:t>
            </a:r>
            <a:endParaRPr sz="1400">
              <a:solidFill>
                <a:srgbClr val="000000"/>
              </a:solidFill>
              <a:latin typeface="Arial"/>
              <a:ea typeface="Arial"/>
              <a:cs typeface="Arial"/>
              <a:sym typeface="Arial"/>
            </a:endParaRPr>
          </a:p>
          <a:p>
            <a:pPr indent="-342900" lvl="0" marL="457200" rtl="0" algn="l">
              <a:spcBef>
                <a:spcPts val="1600"/>
              </a:spcBef>
              <a:spcAft>
                <a:spcPts val="0"/>
              </a:spcAft>
              <a:buSzPts val="1800"/>
              <a:buChar char="●"/>
            </a:pPr>
            <a:r>
              <a:rPr lang="nl"/>
              <a:t>Individuele loonkosten worden opgeteld = loonmassa</a:t>
            </a:r>
            <a:endParaRPr/>
          </a:p>
          <a:p>
            <a:pPr indent="-342900" lvl="0" marL="457200" rtl="0" algn="l">
              <a:spcBef>
                <a:spcPts val="0"/>
              </a:spcBef>
              <a:spcAft>
                <a:spcPts val="0"/>
              </a:spcAft>
              <a:buSzPts val="1800"/>
              <a:buChar char="●"/>
            </a:pPr>
            <a:r>
              <a:rPr lang="nl"/>
              <a:t>VIA-middelen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nl"/>
              <a:t>Werkingsmiddelen 89 euro per punt</a:t>
            </a:r>
            <a:endParaRPr/>
          </a:p>
          <a:p>
            <a:pPr indent="-342900" lvl="0" marL="457200" rtl="0" algn="l">
              <a:spcBef>
                <a:spcPts val="0"/>
              </a:spcBef>
              <a:spcAft>
                <a:spcPts val="0"/>
              </a:spcAft>
              <a:buSzPts val="1800"/>
              <a:buChar char="●"/>
            </a:pPr>
            <a:r>
              <a:rPr lang="nl"/>
              <a:t>Maximaal 3 % van erkenning omgezet naar werking aan 834 euro per punt</a:t>
            </a:r>
            <a:endParaRPr/>
          </a:p>
          <a:p>
            <a:pPr indent="-342900" lvl="0" marL="457200" rtl="0" algn="l">
              <a:spcBef>
                <a:spcPts val="0"/>
              </a:spcBef>
              <a:spcAft>
                <a:spcPts val="0"/>
              </a:spcAft>
              <a:buClr>
                <a:schemeClr val="accent2"/>
              </a:buClr>
              <a:buSzPts val="1800"/>
              <a:buChar char="●"/>
            </a:pPr>
            <a:r>
              <a:rPr lang="nl">
                <a:solidFill>
                  <a:schemeClr val="accent2"/>
                </a:solidFill>
              </a:rPr>
              <a:t>Geen uitwisseling van punten pilootproject</a:t>
            </a:r>
            <a:endParaRPr>
              <a:solidFill>
                <a:schemeClr val="accent2"/>
              </a:solidFill>
            </a:endParaRPr>
          </a:p>
          <a:p>
            <a:pPr indent="0" lvl="0" marL="0" rtl="0" algn="l">
              <a:spcBef>
                <a:spcPts val="1600"/>
              </a:spcBef>
              <a:spcAft>
                <a:spcPts val="0"/>
              </a:spcAft>
              <a:buNone/>
            </a:pPr>
            <a:r>
              <a:t/>
            </a:r>
            <a:endParaRPr sz="1600"/>
          </a:p>
          <a:p>
            <a:pPr indent="0" lvl="0" marL="457200" rtl="0" algn="l">
              <a:spcBef>
                <a:spcPts val="1600"/>
              </a:spcBef>
              <a:spcAft>
                <a:spcPts val="0"/>
              </a:spcAft>
              <a:buNone/>
            </a:pPr>
            <a:r>
              <a:t/>
            </a:r>
            <a:endParaRPr/>
          </a:p>
          <a:p>
            <a:pPr indent="0" lvl="0" marL="0" rtl="0" algn="l">
              <a:spcBef>
                <a:spcPts val="1600"/>
              </a:spcBef>
              <a:spcAft>
                <a:spcPts val="0"/>
              </a:spcAft>
              <a:buNone/>
            </a:pPr>
            <a:r>
              <a:t/>
            </a:r>
            <a:endParaRPr sz="1600"/>
          </a:p>
          <a:p>
            <a:pPr indent="0" lvl="0" marL="457200" rtl="0" algn="l">
              <a:spcBef>
                <a:spcPts val="1600"/>
              </a:spcBef>
              <a:spcAft>
                <a:spcPts val="1600"/>
              </a:spcAft>
              <a:buNone/>
            </a:pPr>
            <a:r>
              <a:t/>
            </a:r>
            <a:endParaRPr/>
          </a:p>
        </p:txBody>
      </p:sp>
      <p:pic>
        <p:nvPicPr>
          <p:cNvPr id="307" name="Google Shape;307;p44"/>
          <p:cNvPicPr preferRelativeResize="0"/>
          <p:nvPr/>
        </p:nvPicPr>
        <p:blipFill>
          <a:blip r:embed="rId3">
            <a:alphaModFix/>
          </a:blip>
          <a:stretch>
            <a:fillRect/>
          </a:stretch>
        </p:blipFill>
        <p:spPr>
          <a:xfrm>
            <a:off x="2829225" y="6742050"/>
            <a:ext cx="7010400" cy="2876550"/>
          </a:xfrm>
          <a:prstGeom prst="rect">
            <a:avLst/>
          </a:prstGeom>
          <a:noFill/>
          <a:ln>
            <a:noFill/>
          </a:ln>
        </p:spPr>
      </p:pic>
      <p:graphicFrame>
        <p:nvGraphicFramePr>
          <p:cNvPr id="308" name="Google Shape;308;p44"/>
          <p:cNvGraphicFramePr/>
          <p:nvPr/>
        </p:nvGraphicFramePr>
        <p:xfrm>
          <a:off x="2387525" y="2327250"/>
          <a:ext cx="3000000" cy="3000000"/>
        </p:xfrm>
        <a:graphic>
          <a:graphicData uri="http://schemas.openxmlformats.org/drawingml/2006/table">
            <a:tbl>
              <a:tblPr>
                <a:noFill/>
                <a:tableStyleId>{C6DE6AC1-7DEC-496D-B4ED-2E0851327858}</a:tableStyleId>
              </a:tblPr>
              <a:tblGrid>
                <a:gridCol w="2230175"/>
                <a:gridCol w="1925450"/>
              </a:tblGrid>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werkgeversforfait</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3,325 % loonmassa</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conventioneel verlof</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0,761 % loonmassa</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kwaliteitsverbetering</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0,300 % loonmassa</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management en vorming</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nl">
                          <a:solidFill>
                            <a:srgbClr val="004B53"/>
                          </a:solidFill>
                          <a:latin typeface="Calibri"/>
                          <a:ea typeface="Calibri"/>
                          <a:cs typeface="Calibri"/>
                          <a:sym typeface="Calibri"/>
                        </a:rPr>
                        <a:t>691,68 euro/VTE</a:t>
                      </a:r>
                      <a:endParaRPr>
                        <a:solidFill>
                          <a:srgbClr val="004B53"/>
                        </a:solidFill>
                        <a:latin typeface="Calibri"/>
                        <a:ea typeface="Calibri"/>
                        <a:cs typeface="Calibri"/>
                        <a:sym typeface="Calibri"/>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SUBSIDIËRING EN VOORSCHOTTEN</a:t>
            </a:r>
            <a:endParaRPr>
              <a:solidFill>
                <a:schemeClr val="accent1"/>
              </a:solidFill>
            </a:endParaRPr>
          </a:p>
        </p:txBody>
      </p:sp>
      <p:sp>
        <p:nvSpPr>
          <p:cNvPr id="314" name="Google Shape;314;p45"/>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
        <p:nvSpPr>
          <p:cNvPr id="315" name="Google Shape;315;p45"/>
          <p:cNvSpPr txBox="1"/>
          <p:nvPr>
            <p:ph idx="1" type="body"/>
          </p:nvPr>
        </p:nvSpPr>
        <p:spPr>
          <a:xfrm>
            <a:off x="311700" y="1152475"/>
            <a:ext cx="8717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nl">
                <a:solidFill>
                  <a:schemeClr val="accent2"/>
                </a:solidFill>
              </a:rPr>
              <a:t>Organisaties onder PC 319</a:t>
            </a:r>
            <a:endParaRPr b="1">
              <a:solidFill>
                <a:schemeClr val="accent2"/>
              </a:solidFill>
            </a:endParaRPr>
          </a:p>
          <a:p>
            <a:pPr indent="0" lvl="0" marL="0" rtl="0" algn="l">
              <a:lnSpc>
                <a:spcPct val="100000"/>
              </a:lnSpc>
              <a:spcBef>
                <a:spcPts val="0"/>
              </a:spcBef>
              <a:spcAft>
                <a:spcPts val="0"/>
              </a:spcAft>
              <a:buNone/>
            </a:pPr>
            <a:r>
              <a:t/>
            </a:r>
            <a:endParaRPr>
              <a:solidFill>
                <a:srgbClr val="004B53"/>
              </a:solidFill>
            </a:endParaRPr>
          </a:p>
          <a:p>
            <a:pPr indent="-342900" lvl="0" marL="457200" rtl="0" algn="l">
              <a:lnSpc>
                <a:spcPct val="115000"/>
              </a:lnSpc>
              <a:spcBef>
                <a:spcPts val="0"/>
              </a:spcBef>
              <a:spcAft>
                <a:spcPts val="0"/>
              </a:spcAft>
              <a:buClr>
                <a:srgbClr val="004B53"/>
              </a:buClr>
              <a:buSzPts val="1800"/>
              <a:buChar char="●"/>
            </a:pPr>
            <a:r>
              <a:rPr lang="nl">
                <a:solidFill>
                  <a:srgbClr val="004B53"/>
                </a:solidFill>
              </a:rPr>
              <a:t>Eenmalig persoonsgegevens, anciënniteit en functiecode (in het kader van voorschotten)</a:t>
            </a:r>
            <a:endParaRPr>
              <a:solidFill>
                <a:srgbClr val="004B53"/>
              </a:solidFill>
            </a:endParaRPr>
          </a:p>
          <a:p>
            <a:pPr indent="-330200" lvl="1" marL="914400" rtl="0" algn="l">
              <a:lnSpc>
                <a:spcPct val="115000"/>
              </a:lnSpc>
              <a:spcBef>
                <a:spcPts val="0"/>
              </a:spcBef>
              <a:spcAft>
                <a:spcPts val="0"/>
              </a:spcAft>
              <a:buClr>
                <a:srgbClr val="004B53"/>
              </a:buClr>
              <a:buSzPts val="1600"/>
              <a:buChar char="●"/>
            </a:pPr>
            <a:r>
              <a:rPr lang="nl" sz="1600">
                <a:solidFill>
                  <a:srgbClr val="004B53"/>
                </a:solidFill>
              </a:rPr>
              <a:t>steekproeven op anciënniteitsberekening en diplomavereisten</a:t>
            </a:r>
            <a:br>
              <a:rPr lang="nl" sz="1600">
                <a:solidFill>
                  <a:srgbClr val="004B53"/>
                </a:solidFill>
              </a:rPr>
            </a:br>
            <a:endParaRPr sz="1600">
              <a:solidFill>
                <a:srgbClr val="004B53"/>
              </a:solidFill>
            </a:endParaRPr>
          </a:p>
          <a:p>
            <a:pPr indent="-342900" lvl="0" marL="457200" rtl="0" algn="l">
              <a:lnSpc>
                <a:spcPct val="115000"/>
              </a:lnSpc>
              <a:spcBef>
                <a:spcPts val="0"/>
              </a:spcBef>
              <a:spcAft>
                <a:spcPts val="0"/>
              </a:spcAft>
              <a:buClr>
                <a:srgbClr val="004B53"/>
              </a:buClr>
              <a:buSzPts val="1800"/>
              <a:buChar char="●"/>
            </a:pPr>
            <a:r>
              <a:rPr lang="nl">
                <a:solidFill>
                  <a:srgbClr val="004B53"/>
                </a:solidFill>
              </a:rPr>
              <a:t>Maandelijks doorsturen van prestatie-eenheden (sociaal secretariaat/automatiseerder)</a:t>
            </a:r>
            <a:br>
              <a:rPr lang="nl">
                <a:solidFill>
                  <a:srgbClr val="004B53"/>
                </a:solidFill>
              </a:rPr>
            </a:br>
            <a:endParaRPr>
              <a:solidFill>
                <a:srgbClr val="004B53"/>
              </a:solidFill>
            </a:endParaRPr>
          </a:p>
          <a:p>
            <a:pPr indent="-342900" lvl="0" marL="457200" rtl="0" algn="l">
              <a:lnSpc>
                <a:spcPct val="115000"/>
              </a:lnSpc>
              <a:spcBef>
                <a:spcPts val="0"/>
              </a:spcBef>
              <a:spcAft>
                <a:spcPts val="0"/>
              </a:spcAft>
              <a:buClr>
                <a:srgbClr val="004B53"/>
              </a:buClr>
              <a:buSzPts val="1800"/>
              <a:buChar char="●"/>
            </a:pPr>
            <a:r>
              <a:rPr lang="nl">
                <a:solidFill>
                  <a:srgbClr val="004B53"/>
                </a:solidFill>
              </a:rPr>
              <a:t>Maandelijks 8 % van geschatte jaarsubsidie, betaald op eerste werkdag</a:t>
            </a:r>
            <a:endParaRPr>
              <a:solidFill>
                <a:srgbClr val="004B53"/>
              </a:solidFill>
            </a:endParaRPr>
          </a:p>
          <a:p>
            <a:pPr indent="-330200" lvl="1" marL="914400" rtl="0" algn="l">
              <a:lnSpc>
                <a:spcPct val="115000"/>
              </a:lnSpc>
              <a:spcBef>
                <a:spcPts val="0"/>
              </a:spcBef>
              <a:spcAft>
                <a:spcPts val="0"/>
              </a:spcAft>
              <a:buClr>
                <a:srgbClr val="004B53"/>
              </a:buClr>
              <a:buSzPts val="1600"/>
              <a:buChar char="●"/>
            </a:pPr>
            <a:r>
              <a:rPr lang="nl" sz="1600">
                <a:solidFill>
                  <a:srgbClr val="004B53"/>
                </a:solidFill>
              </a:rPr>
              <a:t>uitzondering december 12 %, compensatie latere betaling voorschot januari</a:t>
            </a:r>
            <a:br>
              <a:rPr lang="nl" sz="1600">
                <a:solidFill>
                  <a:srgbClr val="004B53"/>
                </a:solidFill>
              </a:rPr>
            </a:br>
            <a:endParaRPr sz="1600">
              <a:solidFill>
                <a:srgbClr val="004B53"/>
              </a:solidFill>
            </a:endParaRPr>
          </a:p>
          <a:p>
            <a:pPr indent="-342900" lvl="0" marL="457200" rtl="0" algn="l">
              <a:lnSpc>
                <a:spcPct val="115000"/>
              </a:lnSpc>
              <a:spcBef>
                <a:spcPts val="0"/>
              </a:spcBef>
              <a:spcAft>
                <a:spcPts val="0"/>
              </a:spcAft>
              <a:buClr>
                <a:srgbClr val="004B53"/>
              </a:buClr>
              <a:buSzPts val="1800"/>
              <a:buChar char="●"/>
            </a:pPr>
            <a:r>
              <a:rPr lang="nl">
                <a:solidFill>
                  <a:srgbClr val="004B53"/>
                </a:solidFill>
              </a:rPr>
              <a:t>Voorschotdossier bevestigen in midden maand X-1 (zie mail voor deadline)</a:t>
            </a:r>
            <a:endParaRPr>
              <a:solidFill>
                <a:srgbClr val="004B53"/>
              </a:solidFill>
            </a:endParaRPr>
          </a:p>
          <a:p>
            <a:pPr indent="0" lvl="0" marL="0" rtl="0" algn="l">
              <a:lnSpc>
                <a:spcPct val="100000"/>
              </a:lnSpc>
              <a:spcBef>
                <a:spcPts val="0"/>
              </a:spcBef>
              <a:spcAft>
                <a:spcPts val="0"/>
              </a:spcAft>
              <a:buClr>
                <a:schemeClr val="dk1"/>
              </a:buClr>
              <a:buSzPts val="1100"/>
              <a:buFont typeface="Arial"/>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SUBSIDIËRING EN VOORSCHOTTEN</a:t>
            </a:r>
            <a:endParaRPr>
              <a:solidFill>
                <a:schemeClr val="accent1"/>
              </a:solidFill>
            </a:endParaRPr>
          </a:p>
        </p:txBody>
      </p:sp>
      <p:sp>
        <p:nvSpPr>
          <p:cNvPr id="321" name="Google Shape;321;p46"/>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
        <p:nvSpPr>
          <p:cNvPr id="322" name="Google Shape;322;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H</a:t>
            </a:r>
            <a:r>
              <a:rPr lang="nl"/>
              <a:t>andleidingen en richtlijnen</a:t>
            </a:r>
            <a:endParaRPr/>
          </a:p>
          <a:p>
            <a:pPr indent="-330200" lvl="1" marL="914400" rtl="0" algn="l">
              <a:spcBef>
                <a:spcPts val="0"/>
              </a:spcBef>
              <a:spcAft>
                <a:spcPts val="0"/>
              </a:spcAft>
              <a:buSzPts val="1600"/>
              <a:buChar char="●"/>
            </a:pPr>
            <a:r>
              <a:rPr lang="nl" sz="1600" u="sng">
                <a:hlinkClick r:id="rId3"/>
              </a:rPr>
              <a:t>https://www.vaph.be/documenten/richtlijnen-afrekeningsdossier-2021</a:t>
            </a:r>
            <a:endParaRPr sz="1600" u="sng"/>
          </a:p>
          <a:p>
            <a:pPr indent="-330200" lvl="1" marL="914400" rtl="0" algn="l">
              <a:spcBef>
                <a:spcPts val="0"/>
              </a:spcBef>
              <a:spcAft>
                <a:spcPts val="0"/>
              </a:spcAft>
              <a:buSzPts val="1600"/>
              <a:buChar char="●"/>
            </a:pPr>
            <a:r>
              <a:rPr lang="nl" sz="1600" u="sng">
                <a:hlinkClick r:id="rId4"/>
              </a:rPr>
              <a:t>https://www.vaph.be/documenten/handleiding-isis</a:t>
            </a:r>
            <a:r>
              <a:rPr lang="nl" sz="1600"/>
              <a:t>  (voorschotten)</a:t>
            </a:r>
            <a:br>
              <a:rPr lang="nl" sz="1600"/>
            </a:br>
            <a:endParaRPr sz="1600"/>
          </a:p>
          <a:p>
            <a:pPr indent="-342900" lvl="0" marL="457200" rtl="0" algn="l">
              <a:spcBef>
                <a:spcPts val="0"/>
              </a:spcBef>
              <a:spcAft>
                <a:spcPts val="0"/>
              </a:spcAft>
              <a:buSzPts val="1800"/>
              <a:buChar char="●"/>
            </a:pPr>
            <a:r>
              <a:rPr lang="nl"/>
              <a:t>Helpdesk</a:t>
            </a:r>
            <a:endParaRPr sz="1400"/>
          </a:p>
          <a:p>
            <a:pPr indent="-311150" lvl="1" marL="914400" rtl="0" algn="l">
              <a:spcBef>
                <a:spcPts val="0"/>
              </a:spcBef>
              <a:spcAft>
                <a:spcPts val="0"/>
              </a:spcAft>
              <a:buSzPts val="1300"/>
              <a:buChar char="●"/>
            </a:pPr>
            <a:r>
              <a:rPr lang="nl" sz="1600"/>
              <a:t>afrekeningen@vaph.be of 02 249 33 55</a:t>
            </a:r>
            <a:endParaRPr sz="1600"/>
          </a:p>
          <a:p>
            <a:pPr indent="-311150" lvl="1" marL="914400" rtl="0" algn="l">
              <a:spcBef>
                <a:spcPts val="0"/>
              </a:spcBef>
              <a:spcAft>
                <a:spcPts val="0"/>
              </a:spcAft>
              <a:buSzPts val="1300"/>
              <a:buChar char="●"/>
            </a:pPr>
            <a:r>
              <a:rPr lang="nl" sz="1600"/>
              <a:t>personeelsregistratie@vaph.be en ancienniteiten@vaph.be of 02 249 33 44</a:t>
            </a:r>
            <a:endParaRPr sz="1600"/>
          </a:p>
          <a:p>
            <a:pPr indent="0" lvl="0" marL="457200" rtl="0" algn="l">
              <a:spcBef>
                <a:spcPts val="0"/>
              </a:spcBef>
              <a:spcAft>
                <a:spcPts val="0"/>
              </a:spcAft>
              <a:buClr>
                <a:schemeClr val="dk1"/>
              </a:buClr>
              <a:buSzPts val="1100"/>
              <a:buFont typeface="Arial"/>
              <a:buNone/>
            </a:pPr>
            <a:r>
              <a:t/>
            </a:r>
            <a:endParaRPr sz="1700"/>
          </a:p>
          <a:p>
            <a:pPr indent="0" lvl="0" marL="0" rtl="0" algn="l">
              <a:lnSpc>
                <a:spcPct val="100000"/>
              </a:lnSpc>
              <a:spcBef>
                <a:spcPts val="0"/>
              </a:spcBef>
              <a:spcAft>
                <a:spcPts val="0"/>
              </a:spcAft>
              <a:buClr>
                <a:schemeClr val="dk1"/>
              </a:buClr>
              <a:buSzPts val="1100"/>
              <a:buFont typeface="Arial"/>
              <a:buNone/>
            </a:pPr>
            <a:r>
              <a:rPr b="1" lang="nl" sz="1700">
                <a:solidFill>
                  <a:schemeClr val="accent2"/>
                </a:solidFill>
              </a:rPr>
              <a:t>Opgelet niet algemeen nummer van het VAPH </a:t>
            </a:r>
            <a:r>
              <a:rPr b="1" lang="nl" sz="1700">
                <a:solidFill>
                  <a:schemeClr val="accent2"/>
                </a:solidFill>
                <a:latin typeface="Arial"/>
                <a:ea typeface="Arial"/>
                <a:cs typeface="Arial"/>
                <a:sym typeface="Arial"/>
              </a:rPr>
              <a:t>→ </a:t>
            </a:r>
            <a:r>
              <a:rPr b="1" lang="nl" sz="1700">
                <a:solidFill>
                  <a:schemeClr val="accent2"/>
                </a:solidFill>
              </a:rPr>
              <a:t>1700!!!!</a:t>
            </a:r>
            <a:endParaRPr sz="1700">
              <a:solidFill>
                <a:schemeClr val="dk1"/>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t>- </a:t>
            </a:r>
            <a:r>
              <a:rPr lang="nl">
                <a:solidFill>
                  <a:schemeClr val="accent1"/>
                </a:solidFill>
              </a:rPr>
              <a:t>SAMENVATTING</a:t>
            </a:r>
            <a:endParaRPr>
              <a:solidFill>
                <a:schemeClr val="accent1"/>
              </a:solidFill>
            </a:endParaRPr>
          </a:p>
        </p:txBody>
      </p:sp>
      <p:sp>
        <p:nvSpPr>
          <p:cNvPr id="328" name="Google Shape;328;p47"/>
          <p:cNvSpPr txBox="1"/>
          <p:nvPr>
            <p:ph idx="1" type="body"/>
          </p:nvPr>
        </p:nvSpPr>
        <p:spPr>
          <a:xfrm>
            <a:off x="1380075" y="1175588"/>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600"/>
          </a:p>
          <a:p>
            <a:pPr indent="0" lvl="0" marL="0" rtl="0" algn="l">
              <a:spcBef>
                <a:spcPts val="1600"/>
              </a:spcBef>
              <a:spcAft>
                <a:spcPts val="0"/>
              </a:spcAft>
              <a:buNone/>
            </a:pPr>
            <a:r>
              <a:t/>
            </a:r>
            <a:endParaRPr sz="1600"/>
          </a:p>
          <a:p>
            <a:pPr indent="0" lvl="0" marL="457200" rtl="0" algn="l">
              <a:spcBef>
                <a:spcPts val="1600"/>
              </a:spcBef>
              <a:spcAft>
                <a:spcPts val="0"/>
              </a:spcAft>
              <a:buNone/>
            </a:pPr>
            <a:r>
              <a:t/>
            </a:r>
            <a:endParaRPr/>
          </a:p>
          <a:p>
            <a:pPr indent="0" lvl="0" marL="0" rtl="0" algn="l">
              <a:spcBef>
                <a:spcPts val="1600"/>
              </a:spcBef>
              <a:spcAft>
                <a:spcPts val="0"/>
              </a:spcAft>
              <a:buNone/>
            </a:pPr>
            <a:r>
              <a:t/>
            </a:r>
            <a:endParaRPr sz="1600"/>
          </a:p>
          <a:p>
            <a:pPr indent="0" lvl="0" marL="457200" rtl="0" algn="l">
              <a:spcBef>
                <a:spcPts val="1600"/>
              </a:spcBef>
              <a:spcAft>
                <a:spcPts val="1600"/>
              </a:spcAft>
              <a:buNone/>
            </a:pPr>
            <a:r>
              <a:t/>
            </a:r>
            <a:endParaRPr/>
          </a:p>
        </p:txBody>
      </p:sp>
      <p:sp>
        <p:nvSpPr>
          <p:cNvPr id="329" name="Google Shape;329;p47"/>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graphicFrame>
        <p:nvGraphicFramePr>
          <p:cNvPr id="330" name="Google Shape;330;p47"/>
          <p:cNvGraphicFramePr/>
          <p:nvPr/>
        </p:nvGraphicFramePr>
        <p:xfrm>
          <a:off x="442603" y="1175606"/>
          <a:ext cx="3000000" cy="3000000"/>
        </p:xfrm>
        <a:graphic>
          <a:graphicData uri="http://schemas.openxmlformats.org/drawingml/2006/table">
            <a:tbl>
              <a:tblPr>
                <a:noFill/>
                <a:tableStyleId>{04C558B2-3B9F-4B39-9B0A-DF1389E493CD}</a:tableStyleId>
              </a:tblPr>
              <a:tblGrid>
                <a:gridCol w="2305750"/>
                <a:gridCol w="3255200"/>
                <a:gridCol w="2828750"/>
              </a:tblGrid>
              <a:tr h="680600">
                <a:tc>
                  <a:txBody>
                    <a:bodyPr/>
                    <a:lstStyle/>
                    <a:p>
                      <a:pPr indent="0" lvl="0" marL="0" marR="0" rtl="0" algn="ctr">
                        <a:lnSpc>
                          <a:spcPct val="100000"/>
                        </a:lnSpc>
                        <a:spcBef>
                          <a:spcPts val="0"/>
                        </a:spcBef>
                        <a:spcAft>
                          <a:spcPts val="0"/>
                        </a:spcAft>
                        <a:buClr>
                          <a:srgbClr val="000000"/>
                        </a:buClr>
                        <a:buSzPts val="1800"/>
                        <a:buFont typeface="Arial"/>
                        <a:buNone/>
                      </a:pPr>
                      <a:r>
                        <a:t/>
                      </a:r>
                      <a:endParaRPr b="1" sz="1200" u="none" cap="none" strike="noStrike">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4D5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nl" sz="1500">
                          <a:solidFill>
                            <a:schemeClr val="dk2"/>
                          </a:solidFill>
                          <a:latin typeface="Calibri"/>
                          <a:ea typeface="Calibri"/>
                          <a:cs typeface="Calibri"/>
                          <a:sym typeface="Calibri"/>
                        </a:rPr>
                        <a:t>PC 319</a:t>
                      </a:r>
                      <a:endParaRPr b="1" sz="1500" u="none" cap="none" strike="noStrike">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4D5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nl" sz="1500">
                          <a:solidFill>
                            <a:schemeClr val="dk2"/>
                          </a:solidFill>
                          <a:latin typeface="Calibri"/>
                          <a:ea typeface="Calibri"/>
                          <a:cs typeface="Calibri"/>
                          <a:sym typeface="Calibri"/>
                        </a:rPr>
                        <a:t>Ander PC</a:t>
                      </a:r>
                      <a:endParaRPr b="1" sz="1500" u="none" cap="none" strike="noStrike">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4D5C"/>
                      </a:solidFill>
                      <a:prstDash val="solid"/>
                      <a:round/>
                      <a:headEnd len="sm" w="sm" type="none"/>
                      <a:tailEnd len="sm" w="sm" type="none"/>
                    </a:lnB>
                    <a:solidFill>
                      <a:srgbClr val="FFFFFF"/>
                    </a:solidFill>
                  </a:tcPr>
                </a:tc>
              </a:tr>
              <a:tr h="631850">
                <a:tc>
                  <a:txBody>
                    <a:bodyPr/>
                    <a:lstStyle/>
                    <a:p>
                      <a:pPr indent="0" lvl="0" marL="0" marR="0" rtl="0" algn="l">
                        <a:lnSpc>
                          <a:spcPct val="100000"/>
                        </a:lnSpc>
                        <a:spcBef>
                          <a:spcPts val="0"/>
                        </a:spcBef>
                        <a:spcAft>
                          <a:spcPts val="0"/>
                        </a:spcAft>
                        <a:buClr>
                          <a:srgbClr val="000000"/>
                        </a:buClr>
                        <a:buSzPts val="1800"/>
                        <a:buFont typeface="Arial"/>
                        <a:buNone/>
                      </a:pPr>
                      <a:r>
                        <a:rPr b="1" lang="nl" sz="1500">
                          <a:solidFill>
                            <a:schemeClr val="dk2"/>
                          </a:solidFill>
                          <a:latin typeface="Calibri"/>
                          <a:ea typeface="Calibri"/>
                          <a:cs typeface="Calibri"/>
                          <a:sym typeface="Calibri"/>
                        </a:rPr>
                        <a:t>Cliëntregistratie</a:t>
                      </a:r>
                      <a:endParaRPr b="1" sz="1500" u="none" cap="none" strike="noStrike">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004D5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Dagregistraties ondersteuning</a:t>
                      </a:r>
                      <a:endParaRPr>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Deadline 4 weken</a:t>
                      </a:r>
                      <a:endParaRPr>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004D5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nl">
                          <a:solidFill>
                            <a:schemeClr val="dk2"/>
                          </a:solidFill>
                          <a:latin typeface="Calibri"/>
                          <a:ea typeface="Calibri"/>
                          <a:cs typeface="Calibri"/>
                          <a:sym typeface="Calibri"/>
                        </a:rPr>
                        <a:t>Dagregistraties ondersteuning</a:t>
                      </a:r>
                      <a:endParaRPr>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nl">
                          <a:solidFill>
                            <a:schemeClr val="dk2"/>
                          </a:solidFill>
                          <a:latin typeface="Calibri"/>
                          <a:ea typeface="Calibri"/>
                          <a:cs typeface="Calibri"/>
                          <a:sym typeface="Calibri"/>
                        </a:rPr>
                        <a:t>Deadline 4 weken</a:t>
                      </a:r>
                      <a:endParaRPr>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004D5C"/>
                      </a:solidFill>
                      <a:prstDash val="solid"/>
                      <a:round/>
                      <a:headEnd len="sm" w="sm" type="none"/>
                      <a:tailEnd len="sm" w="sm" type="none"/>
                    </a:lnB>
                  </a:tcPr>
                </a:tc>
              </a:tr>
              <a:tr h="631850">
                <a:tc>
                  <a:txBody>
                    <a:bodyPr/>
                    <a:lstStyle/>
                    <a:p>
                      <a:pPr indent="0" lvl="0" marL="0" marR="0" rtl="0" algn="l">
                        <a:lnSpc>
                          <a:spcPct val="100000"/>
                        </a:lnSpc>
                        <a:spcBef>
                          <a:spcPts val="0"/>
                        </a:spcBef>
                        <a:spcAft>
                          <a:spcPts val="0"/>
                        </a:spcAft>
                        <a:buClr>
                          <a:srgbClr val="000000"/>
                        </a:buClr>
                        <a:buSzPts val="1800"/>
                        <a:buFont typeface="Arial"/>
                        <a:buNone/>
                      </a:pPr>
                      <a:r>
                        <a:rPr b="1" lang="nl" sz="1500">
                          <a:solidFill>
                            <a:schemeClr val="dk2"/>
                          </a:solidFill>
                          <a:latin typeface="Calibri"/>
                          <a:ea typeface="Calibri"/>
                          <a:cs typeface="Calibri"/>
                          <a:sym typeface="Calibri"/>
                        </a:rPr>
                        <a:t>Maandelijks voorschot</a:t>
                      </a:r>
                      <a:endParaRPr b="1" sz="1500" u="none" cap="none" strike="noStrike">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004D5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Eenmalig registreren van personeel</a:t>
                      </a:r>
                      <a:endParaRPr>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Maandelijks doorgeven PE</a:t>
                      </a:r>
                      <a:endParaRPr>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8 % geschatte jaarsubsidie</a:t>
                      </a:r>
                      <a:endParaRPr>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004D5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8 % van de punten X 1.027,74 euro</a:t>
                      </a:r>
                      <a:endParaRPr u="none" cap="none" strike="noStrike">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004D5C"/>
                      </a:solidFill>
                      <a:prstDash val="solid"/>
                      <a:round/>
                      <a:headEnd len="sm" w="sm" type="none"/>
                      <a:tailEnd len="sm" w="sm" type="none"/>
                    </a:lnB>
                  </a:tcPr>
                </a:tc>
              </a:tr>
              <a:tr h="631850">
                <a:tc>
                  <a:txBody>
                    <a:bodyPr/>
                    <a:lstStyle/>
                    <a:p>
                      <a:pPr indent="0" lvl="0" marL="0" marR="0" rtl="0" algn="l">
                        <a:lnSpc>
                          <a:spcPct val="100000"/>
                        </a:lnSpc>
                        <a:spcBef>
                          <a:spcPts val="0"/>
                        </a:spcBef>
                        <a:spcAft>
                          <a:spcPts val="0"/>
                        </a:spcAft>
                        <a:buClr>
                          <a:srgbClr val="000000"/>
                        </a:buClr>
                        <a:buSzPts val="1800"/>
                        <a:buFont typeface="Arial"/>
                        <a:buNone/>
                      </a:pPr>
                      <a:r>
                        <a:rPr b="1" lang="nl" sz="1500">
                          <a:solidFill>
                            <a:schemeClr val="dk2"/>
                          </a:solidFill>
                          <a:latin typeface="Calibri"/>
                          <a:ea typeface="Calibri"/>
                          <a:cs typeface="Calibri"/>
                          <a:sym typeface="Calibri"/>
                        </a:rPr>
                        <a:t>Jaarlijkse afrekening</a:t>
                      </a:r>
                      <a:endParaRPr b="1" sz="1500" u="none" cap="none" strike="noStrike">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004D5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Definitieve personeelslijst</a:t>
                      </a:r>
                      <a:endParaRPr>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Terugkoppeling geregistreerde prestaties</a:t>
                      </a:r>
                      <a:endParaRPr>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004D5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Sjabloon met personeelskost</a:t>
                      </a:r>
                      <a:endParaRPr>
                        <a:solidFill>
                          <a:schemeClr val="dk2"/>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rPr lang="nl">
                          <a:solidFill>
                            <a:schemeClr val="dk2"/>
                          </a:solidFill>
                          <a:latin typeface="Calibri"/>
                          <a:ea typeface="Calibri"/>
                          <a:cs typeface="Calibri"/>
                          <a:sym typeface="Calibri"/>
                        </a:rPr>
                        <a:t>Terugkoppeling geregistreerde prestaties</a:t>
                      </a:r>
                      <a:endParaRPr>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004D5C"/>
                      </a:solidFill>
                      <a:prstDash val="solid"/>
                      <a:round/>
                      <a:headEnd len="sm" w="sm" type="none"/>
                      <a:tailEnd len="sm" w="sm" type="none"/>
                    </a:lnB>
                  </a:tcPr>
                </a:tc>
              </a:tr>
              <a:tr h="631850">
                <a:tc>
                  <a:txBody>
                    <a:bodyPr/>
                    <a:lstStyle/>
                    <a:p>
                      <a:pPr indent="0" lvl="0" marL="0" marR="0" rtl="0" algn="l">
                        <a:lnSpc>
                          <a:spcPct val="100000"/>
                        </a:lnSpc>
                        <a:spcBef>
                          <a:spcPts val="0"/>
                        </a:spcBef>
                        <a:spcAft>
                          <a:spcPts val="0"/>
                        </a:spcAft>
                        <a:buClr>
                          <a:srgbClr val="000000"/>
                        </a:buClr>
                        <a:buSzPts val="1800"/>
                        <a:buFont typeface="Arial"/>
                        <a:buNone/>
                      </a:pPr>
                      <a:r>
                        <a:rPr b="1" lang="nl" sz="1500">
                          <a:solidFill>
                            <a:schemeClr val="dk2"/>
                          </a:solidFill>
                          <a:latin typeface="Calibri"/>
                          <a:ea typeface="Calibri"/>
                          <a:cs typeface="Calibri"/>
                          <a:sym typeface="Calibri"/>
                        </a:rPr>
                        <a:t>Omzetten punten naar werking</a:t>
                      </a:r>
                      <a:endParaRPr b="1" sz="1500" u="none" cap="none" strike="noStrike">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Max. 3 % aan 834 euro</a:t>
                      </a:r>
                      <a:endParaRPr u="none" cap="none" strike="noStrike">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nl">
                          <a:solidFill>
                            <a:schemeClr val="dk2"/>
                          </a:solidFill>
                          <a:latin typeface="Calibri"/>
                          <a:ea typeface="Calibri"/>
                          <a:cs typeface="Calibri"/>
                          <a:sym typeface="Calibri"/>
                        </a:rPr>
                        <a:t>N.v.t.</a:t>
                      </a:r>
                      <a:endParaRPr u="none" cap="none" strike="noStrike">
                        <a:solidFill>
                          <a:schemeClr val="dk2"/>
                        </a:solidFill>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4D5C"/>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SUBSIDIËRING</a:t>
            </a:r>
            <a:endParaRPr>
              <a:solidFill>
                <a:schemeClr val="accent1"/>
              </a:solidFill>
            </a:endParaRPr>
          </a:p>
        </p:txBody>
      </p:sp>
      <p:sp>
        <p:nvSpPr>
          <p:cNvPr id="336" name="Google Shape;336;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2000"/>
              <a:t>Cliëntbijdrage</a:t>
            </a:r>
            <a:endParaRPr sz="2000"/>
          </a:p>
          <a:p>
            <a:pPr indent="-336550" lvl="1" marL="914400" rtl="0" algn="l">
              <a:spcBef>
                <a:spcPts val="1600"/>
              </a:spcBef>
              <a:spcAft>
                <a:spcPts val="0"/>
              </a:spcAft>
              <a:buSzPts val="1700"/>
              <a:buChar char="●"/>
            </a:pPr>
            <a:r>
              <a:rPr lang="nl" sz="1700"/>
              <a:t>k</a:t>
            </a:r>
            <a:r>
              <a:rPr lang="nl" sz="1700"/>
              <a:t>an gevraagd worden - geen regelgevende verplichting</a:t>
            </a:r>
            <a:endParaRPr sz="1700"/>
          </a:p>
          <a:p>
            <a:pPr indent="-336550" lvl="1" marL="914400" rtl="0" algn="l">
              <a:spcBef>
                <a:spcPts val="0"/>
              </a:spcBef>
              <a:spcAft>
                <a:spcPts val="0"/>
              </a:spcAft>
              <a:buSzPts val="1700"/>
              <a:buChar char="●"/>
            </a:pPr>
            <a:r>
              <a:rPr lang="nl" sz="1700"/>
              <a:t>maximumbedrag vastgelegd in regelgeving</a:t>
            </a:r>
            <a:endParaRPr sz="1700"/>
          </a:p>
          <a:p>
            <a:pPr indent="-336550" lvl="2" marL="1371600" rtl="0" algn="l">
              <a:spcBef>
                <a:spcPts val="0"/>
              </a:spcBef>
              <a:spcAft>
                <a:spcPts val="0"/>
              </a:spcAft>
              <a:buSzPts val="1700"/>
              <a:buChar char="●"/>
            </a:pPr>
            <a:r>
              <a:rPr lang="nl" sz="1700"/>
              <a:t>open functie: in overleg</a:t>
            </a:r>
            <a:endParaRPr sz="1700"/>
          </a:p>
          <a:p>
            <a:pPr indent="-336550" lvl="1" marL="914400" rtl="0" algn="l">
              <a:spcBef>
                <a:spcPts val="0"/>
              </a:spcBef>
              <a:spcAft>
                <a:spcPts val="0"/>
              </a:spcAft>
              <a:buSzPts val="1700"/>
              <a:buChar char="●"/>
            </a:pPr>
            <a:r>
              <a:rPr lang="nl" sz="1700"/>
              <a:t>niet toegelaten bij outreach en GIO</a:t>
            </a:r>
            <a:endParaRPr sz="1700"/>
          </a:p>
          <a:p>
            <a:pPr indent="-336550" lvl="1" marL="914400" rtl="0" algn="l">
              <a:spcBef>
                <a:spcPts val="0"/>
              </a:spcBef>
              <a:spcAft>
                <a:spcPts val="0"/>
              </a:spcAft>
              <a:buSzPts val="1700"/>
              <a:buChar char="●"/>
            </a:pPr>
            <a:r>
              <a:rPr lang="nl" sz="1700"/>
              <a:t>niet in mindering gebracht van subsidiëring</a:t>
            </a:r>
            <a:endParaRPr sz="17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37" name="Google Shape;337;p48"/>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3"/>
          <p:cNvSpPr txBox="1"/>
          <p:nvPr>
            <p:ph type="title"/>
          </p:nvPr>
        </p:nvSpPr>
        <p:spPr>
          <a:xfrm>
            <a:off x="4825925" y="2049150"/>
            <a:ext cx="4045200" cy="10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nl"/>
              <a:t>VAPH </a:t>
            </a:r>
            <a:r>
              <a:rPr lang="nl"/>
              <a:t>IN EEN NOTENDOP</a:t>
            </a:r>
            <a:endParaRPr/>
          </a:p>
        </p:txBody>
      </p:sp>
      <p:sp>
        <p:nvSpPr>
          <p:cNvPr id="81" name="Google Shape;81;p13"/>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VAPH </a:t>
            </a:r>
            <a:r>
              <a:rPr lang="nl">
                <a:solidFill>
                  <a:schemeClr val="dk2"/>
                </a:solidFill>
              </a:rPr>
              <a:t>-</a:t>
            </a:r>
            <a:r>
              <a:rPr lang="nl">
                <a:solidFill>
                  <a:srgbClr val="32AEC7"/>
                </a:solidFill>
              </a:rPr>
              <a:t> </a:t>
            </a:r>
            <a:r>
              <a:rPr lang="nl">
                <a:solidFill>
                  <a:schemeClr val="accent1"/>
                </a:solidFill>
              </a:rPr>
              <a:t>WIE</a:t>
            </a:r>
            <a:r>
              <a:rPr lang="nl">
                <a:solidFill>
                  <a:schemeClr val="accent1"/>
                </a:solidFill>
              </a:rPr>
              <a:t> KAN EEN BEROEP DOEN OP HET VAPH?</a:t>
            </a:r>
            <a:endParaRPr>
              <a:solidFill>
                <a:schemeClr val="accent1"/>
              </a:solidFill>
            </a:endParaRPr>
          </a:p>
          <a:p>
            <a:pPr indent="0" lvl="0" marL="0" rtl="0" algn="l">
              <a:spcBef>
                <a:spcPts val="0"/>
              </a:spcBef>
              <a:spcAft>
                <a:spcPts val="0"/>
              </a:spcAft>
              <a:buClr>
                <a:schemeClr val="dk1"/>
              </a:buClr>
              <a:buSzPts val="1100"/>
              <a:buFont typeface="Arial"/>
              <a:buNone/>
            </a:pPr>
            <a:r>
              <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
        <p:nvSpPr>
          <p:cNvPr id="87" name="Google Shape;87;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Personen met een handicap</a:t>
            </a:r>
            <a:endParaRPr/>
          </a:p>
          <a:p>
            <a:pPr indent="-330200" lvl="1" marL="914400" rtl="0" algn="l">
              <a:spcBef>
                <a:spcPts val="1600"/>
              </a:spcBef>
              <a:spcAft>
                <a:spcPts val="0"/>
              </a:spcAft>
              <a:buSzPts val="1600"/>
              <a:buChar char="●"/>
            </a:pPr>
            <a:r>
              <a:rPr lang="nl" sz="1600"/>
              <a:t>Elk langdurig en belangrijk participatieprobleem van een persoon dat te wijten is aan het samenspel tussen functiestoornissen van mentale, psychische, lichamelijke of zintuiglijke aard, beperkingen bij het uitvoeren van activiteiten, en persoonlijke en externe factoren</a:t>
            </a:r>
            <a:endParaRPr sz="1600"/>
          </a:p>
          <a:p>
            <a:pPr indent="-330200" lvl="1" marL="914400" rtl="0" algn="l">
              <a:spcBef>
                <a:spcPts val="0"/>
              </a:spcBef>
              <a:spcAft>
                <a:spcPts val="0"/>
              </a:spcAft>
              <a:buSzPts val="1600"/>
              <a:buChar char="●"/>
            </a:pPr>
            <a:r>
              <a:rPr lang="nl" sz="1600"/>
              <a:t>Leeftijdsgrens 65 jaar</a:t>
            </a:r>
            <a:endParaRPr sz="1600"/>
          </a:p>
          <a:p>
            <a:pPr indent="0" lvl="0" marL="0" rtl="0" algn="l">
              <a:spcBef>
                <a:spcPts val="1600"/>
              </a:spcBef>
              <a:spcAft>
                <a:spcPts val="1600"/>
              </a:spcAft>
              <a:buNone/>
            </a:pPr>
            <a:r>
              <a:t/>
            </a:r>
            <a:endParaRPr sz="1600"/>
          </a:p>
        </p:txBody>
      </p:sp>
      <p:sp>
        <p:nvSpPr>
          <p:cNvPr id="88" name="Google Shape;88;p14"/>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VAPH </a:t>
            </a:r>
            <a:r>
              <a:rPr lang="nl">
                <a:solidFill>
                  <a:schemeClr val="dk2"/>
                </a:solidFill>
              </a:rPr>
              <a:t>-</a:t>
            </a:r>
            <a:r>
              <a:rPr lang="nl">
                <a:solidFill>
                  <a:srgbClr val="32AEC7"/>
                </a:solidFill>
              </a:rPr>
              <a:t> </a:t>
            </a:r>
            <a:r>
              <a:rPr lang="nl">
                <a:solidFill>
                  <a:schemeClr val="accent1"/>
                </a:solidFill>
              </a:rPr>
              <a:t>WELKE ONDERSTEUNING?</a:t>
            </a:r>
            <a:endParaRPr>
              <a:solidFill>
                <a:schemeClr val="accent1"/>
              </a:solidFill>
            </a:endParaRPr>
          </a:p>
        </p:txBody>
      </p:sp>
      <p:sp>
        <p:nvSpPr>
          <p:cNvPr id="94" name="Google Shape;94;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Hulpmiddelen</a:t>
            </a:r>
            <a:endParaRPr/>
          </a:p>
          <a:p>
            <a:pPr indent="-342900" lvl="0" marL="457200" rtl="0" algn="l">
              <a:spcBef>
                <a:spcPts val="0"/>
              </a:spcBef>
              <a:spcAft>
                <a:spcPts val="0"/>
              </a:spcAft>
              <a:buSzPts val="1800"/>
              <a:buChar char="●"/>
            </a:pPr>
            <a:r>
              <a:rPr lang="nl"/>
              <a:t>Rechtstreeks toegankelijke hulpverlening</a:t>
            </a:r>
            <a:endParaRPr/>
          </a:p>
          <a:p>
            <a:pPr indent="-323850" lvl="1" marL="914400" rtl="0" algn="l">
              <a:spcBef>
                <a:spcPts val="0"/>
              </a:spcBef>
              <a:spcAft>
                <a:spcPts val="0"/>
              </a:spcAft>
              <a:buSzPts val="1500"/>
              <a:buChar char="●"/>
            </a:pPr>
            <a:r>
              <a:rPr lang="nl" sz="1500"/>
              <a:t>p</a:t>
            </a:r>
            <a:r>
              <a:rPr lang="nl" sz="1500"/>
              <a:t>ersonen met minstens een vermoeden van handicap</a:t>
            </a:r>
            <a:endParaRPr sz="1500"/>
          </a:p>
          <a:p>
            <a:pPr indent="-323850" lvl="1" marL="914400" rtl="0" algn="l">
              <a:spcBef>
                <a:spcPts val="0"/>
              </a:spcBef>
              <a:spcAft>
                <a:spcPts val="0"/>
              </a:spcAft>
              <a:buSzPts val="1500"/>
              <a:buChar char="●"/>
            </a:pPr>
            <a:r>
              <a:rPr lang="nl" sz="1500"/>
              <a:t>ondersteuning beperkt in frequentie</a:t>
            </a:r>
            <a:endParaRPr sz="1500"/>
          </a:p>
          <a:p>
            <a:pPr indent="-323850" lvl="1" marL="914400" rtl="0" algn="l">
              <a:spcBef>
                <a:spcPts val="0"/>
              </a:spcBef>
              <a:spcAft>
                <a:spcPts val="0"/>
              </a:spcAft>
              <a:buSzPts val="1500"/>
              <a:buChar char="●"/>
            </a:pPr>
            <a:r>
              <a:rPr lang="nl" sz="1500"/>
              <a:t>geen aanvraag bij het VAPH - rechtstreeks bij de RTH-aanbieder</a:t>
            </a:r>
            <a:endParaRPr sz="1500"/>
          </a:p>
          <a:p>
            <a:pPr indent="-323850" lvl="1" marL="914400" rtl="0" algn="l">
              <a:spcBef>
                <a:spcPts val="0"/>
              </a:spcBef>
              <a:spcAft>
                <a:spcPts val="0"/>
              </a:spcAft>
              <a:buSzPts val="1500"/>
              <a:buChar char="●"/>
            </a:pPr>
            <a:r>
              <a:rPr lang="nl" sz="1500"/>
              <a:t>minder- en meerderjarigen</a:t>
            </a:r>
            <a:endParaRPr sz="1500"/>
          </a:p>
          <a:p>
            <a:pPr indent="-342900" lvl="0" marL="457200" rtl="0" algn="l">
              <a:spcBef>
                <a:spcPts val="0"/>
              </a:spcBef>
              <a:spcAft>
                <a:spcPts val="0"/>
              </a:spcAft>
              <a:buSzPts val="1800"/>
              <a:buChar char="●"/>
            </a:pPr>
            <a:r>
              <a:rPr lang="nl"/>
              <a:t>Niet-rechtstreeks toegankelijke hulpverlening</a:t>
            </a:r>
            <a:endParaRPr/>
          </a:p>
          <a:p>
            <a:pPr indent="-323850" lvl="1" marL="914400" rtl="0" algn="l">
              <a:spcBef>
                <a:spcPts val="0"/>
              </a:spcBef>
              <a:spcAft>
                <a:spcPts val="0"/>
              </a:spcAft>
              <a:buSzPts val="1500"/>
              <a:buChar char="●"/>
            </a:pPr>
            <a:r>
              <a:rPr lang="nl" sz="1500"/>
              <a:t>p</a:t>
            </a:r>
            <a:r>
              <a:rPr lang="nl" sz="1500"/>
              <a:t>ersoonsvolgend budget (meerderjarigen)</a:t>
            </a:r>
            <a:endParaRPr sz="1500"/>
          </a:p>
          <a:p>
            <a:pPr indent="-311150" lvl="2" marL="1371600" rtl="0" algn="l">
              <a:spcBef>
                <a:spcPts val="0"/>
              </a:spcBef>
              <a:spcAft>
                <a:spcPts val="0"/>
              </a:spcAft>
              <a:buSzPts val="1300"/>
              <a:buChar char="●"/>
            </a:pPr>
            <a:r>
              <a:rPr lang="nl" sz="1300"/>
              <a:t>aanvraag bij het VAPH</a:t>
            </a:r>
            <a:endParaRPr sz="1300"/>
          </a:p>
          <a:p>
            <a:pPr indent="-323850" lvl="1" marL="914400" rtl="0" algn="l">
              <a:spcBef>
                <a:spcPts val="0"/>
              </a:spcBef>
              <a:spcAft>
                <a:spcPts val="0"/>
              </a:spcAft>
              <a:buSzPts val="1500"/>
              <a:buChar char="●"/>
            </a:pPr>
            <a:r>
              <a:rPr lang="nl" sz="1500"/>
              <a:t>p</a:t>
            </a:r>
            <a:r>
              <a:rPr lang="nl" sz="1500"/>
              <a:t>ersoonlijke-assistentiebudget (minderjarigen)</a:t>
            </a:r>
            <a:endParaRPr sz="1500"/>
          </a:p>
          <a:p>
            <a:pPr indent="-311150" lvl="2" marL="1371600" rtl="0" algn="l">
              <a:spcBef>
                <a:spcPts val="0"/>
              </a:spcBef>
              <a:spcAft>
                <a:spcPts val="0"/>
              </a:spcAft>
              <a:buSzPts val="1300"/>
              <a:buChar char="●"/>
            </a:pPr>
            <a:r>
              <a:rPr lang="nl" sz="1300"/>
              <a:t>aanvraag via de intersectorale toegangspoort</a:t>
            </a:r>
            <a:endParaRPr sz="1300"/>
          </a:p>
          <a:p>
            <a:pPr indent="-323850" lvl="1" marL="914400" rtl="0" algn="l">
              <a:spcBef>
                <a:spcPts val="0"/>
              </a:spcBef>
              <a:spcAft>
                <a:spcPts val="0"/>
              </a:spcAft>
              <a:buSzPts val="1500"/>
              <a:buChar char="●"/>
            </a:pPr>
            <a:r>
              <a:rPr lang="nl" sz="1500"/>
              <a:t>m</a:t>
            </a:r>
            <a:r>
              <a:rPr lang="nl" sz="1500"/>
              <a:t>ultifunctioneel centrum (minderjarigen)</a:t>
            </a:r>
            <a:endParaRPr sz="1500"/>
          </a:p>
          <a:p>
            <a:pPr indent="-311150" lvl="2" marL="1371600" rtl="0" algn="l">
              <a:spcBef>
                <a:spcPts val="0"/>
              </a:spcBef>
              <a:spcAft>
                <a:spcPts val="0"/>
              </a:spcAft>
              <a:buSzPts val="1300"/>
              <a:buChar char="●"/>
            </a:pPr>
            <a:r>
              <a:rPr lang="nl" sz="1300"/>
              <a:t>aanvraag via de intersectorale toegangspoort</a:t>
            </a:r>
            <a:endParaRPr sz="1500"/>
          </a:p>
        </p:txBody>
      </p:sp>
      <p:sp>
        <p:nvSpPr>
          <p:cNvPr id="95" name="Google Shape;95;p15"/>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type="title"/>
          </p:nvPr>
        </p:nvSpPr>
        <p:spPr>
          <a:xfrm>
            <a:off x="4825925" y="2049150"/>
            <a:ext cx="4045200" cy="10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nl"/>
              <a:t>RECHTSTREEKS TOEGANKELIJKE HULPVERLENING</a:t>
            </a:r>
            <a:endParaRPr/>
          </a:p>
        </p:txBody>
      </p:sp>
      <p:sp>
        <p:nvSpPr>
          <p:cNvPr id="101" name="Google Shape;101;p16"/>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VOOR WIE?</a:t>
            </a:r>
            <a:endParaRPr>
              <a:solidFill>
                <a:schemeClr val="accent1"/>
              </a:solidFill>
            </a:endParaRPr>
          </a:p>
        </p:txBody>
      </p:sp>
      <p:sp>
        <p:nvSpPr>
          <p:cNvPr id="107" name="Google Shape;107;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Personen met een (vermoeden van) handicap</a:t>
            </a:r>
            <a:endParaRPr/>
          </a:p>
          <a:p>
            <a:pPr indent="-342900" lvl="0" marL="457200" rtl="0" algn="l">
              <a:spcBef>
                <a:spcPts val="0"/>
              </a:spcBef>
              <a:spcAft>
                <a:spcPts val="0"/>
              </a:spcAft>
              <a:buSzPts val="1800"/>
              <a:buChar char="●"/>
            </a:pPr>
            <a:r>
              <a:rPr lang="nl"/>
              <a:t>Rechtstreeks toegankelijke hulp (RTH) is beperkte, handicapspecifieke ondersteuning in de vorm van begeleiding, dagopvang of verblijf voor wie af en toe hulp nodig heeft</a:t>
            </a:r>
            <a:endParaRPr/>
          </a:p>
          <a:p>
            <a:pPr indent="-342900" lvl="0" marL="457200" rtl="0" algn="l">
              <a:spcBef>
                <a:spcPts val="0"/>
              </a:spcBef>
              <a:spcAft>
                <a:spcPts val="0"/>
              </a:spcAft>
              <a:buSzPts val="1800"/>
              <a:buChar char="●"/>
            </a:pPr>
            <a:r>
              <a:rPr lang="nl"/>
              <a:t>Maakt (nog) geen gebruik van MFC of beschikt (nog) niet over een budget voor niet-rechtstreeks toegankelijke hulpverlening (PVB en/of PAB)</a:t>
            </a:r>
            <a:endParaRPr/>
          </a:p>
          <a:p>
            <a:pPr indent="0" lvl="0" marL="0" rtl="0" algn="l">
              <a:spcBef>
                <a:spcPts val="1600"/>
              </a:spcBef>
              <a:spcAft>
                <a:spcPts val="1600"/>
              </a:spcAft>
              <a:buNone/>
            </a:pPr>
            <a:r>
              <a:rPr lang="nl"/>
              <a:t>	Uitgezonderd: kortverblijf bij PVB-transitie</a:t>
            </a:r>
            <a:endParaRPr/>
          </a:p>
        </p:txBody>
      </p:sp>
      <p:sp>
        <p:nvSpPr>
          <p:cNvPr id="108" name="Google Shape;108;p17"/>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RTH </a:t>
            </a:r>
            <a:r>
              <a:rPr lang="nl">
                <a:solidFill>
                  <a:schemeClr val="dk2"/>
                </a:solidFill>
              </a:rPr>
              <a:t>-</a:t>
            </a:r>
            <a:r>
              <a:rPr lang="nl">
                <a:solidFill>
                  <a:srgbClr val="32AEC7"/>
                </a:solidFill>
              </a:rPr>
              <a:t> </a:t>
            </a:r>
            <a:r>
              <a:rPr lang="nl">
                <a:solidFill>
                  <a:schemeClr val="accent1"/>
                </a:solidFill>
              </a:rPr>
              <a:t>VOOR WIE?</a:t>
            </a:r>
            <a:endParaRPr>
              <a:solidFill>
                <a:schemeClr val="accent1"/>
              </a:solidFill>
            </a:endParaRPr>
          </a:p>
        </p:txBody>
      </p:sp>
      <p:sp>
        <p:nvSpPr>
          <p:cNvPr id="114" name="Google Shape;11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Doelgroep</a:t>
            </a:r>
            <a:endParaRPr/>
          </a:p>
          <a:p>
            <a:pPr indent="-330200" lvl="1" marL="914400" rtl="0" algn="l">
              <a:spcBef>
                <a:spcPts val="1600"/>
              </a:spcBef>
              <a:spcAft>
                <a:spcPts val="0"/>
              </a:spcAft>
              <a:buSzPts val="1600"/>
              <a:buChar char="●"/>
            </a:pPr>
            <a:r>
              <a:rPr lang="nl" sz="1600"/>
              <a:t>g</a:t>
            </a:r>
            <a:r>
              <a:rPr lang="nl" sz="1600"/>
              <a:t>een onderscheid minder- en meerderjarigen en geen doelgroepen in regelgeving</a:t>
            </a:r>
            <a:endParaRPr sz="1600"/>
          </a:p>
          <a:p>
            <a:pPr indent="-330200" lvl="1" marL="914400" rtl="0" algn="l">
              <a:spcBef>
                <a:spcPts val="0"/>
              </a:spcBef>
              <a:spcAft>
                <a:spcPts val="0"/>
              </a:spcAft>
              <a:buSzPts val="1600"/>
              <a:buChar char="●"/>
            </a:pPr>
            <a:r>
              <a:rPr lang="nl" sz="1600"/>
              <a:t>geen aanvraag of (jeugdhulp)beslissing nodig</a:t>
            </a:r>
            <a:endParaRPr sz="1600"/>
          </a:p>
        </p:txBody>
      </p:sp>
      <p:sp>
        <p:nvSpPr>
          <p:cNvPr id="115" name="Google Shape;115;p18"/>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